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sldIdLst>
    <p:sldId id="267" r:id="rId6"/>
    <p:sldId id="258" r:id="rId7"/>
    <p:sldId id="268" r:id="rId8"/>
    <p:sldId id="276" r:id="rId9"/>
    <p:sldId id="275" r:id="rId10"/>
    <p:sldId id="271" r:id="rId11"/>
    <p:sldId id="278" r:id="rId12"/>
    <p:sldId id="277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3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F849E1-9A9D-E44F-A3FD-1B5FEAC5A163}" v="371" dt="2023-10-26T14:50:15.851"/>
    <p1510:client id="{6C31A596-3F4F-EE5E-2DC7-7E95F9807F27}" v="2" dt="2023-10-26T14:52:25.6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33CD3-E14E-424D-BA0F-79AFB2B5FE37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95EC671-E047-43C1-8900-B8F599B60169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Apply online - </a:t>
          </a:r>
          <a:r>
            <a:rPr lang="en-GB" b="1"/>
            <a:t>HCUC website</a:t>
          </a:r>
          <a:r>
            <a:rPr lang="en-GB"/>
            <a:t>, NAS, Not Going to Uni </a:t>
          </a:r>
          <a:endParaRPr lang="en-US"/>
        </a:p>
      </dgm:t>
    </dgm:pt>
    <dgm:pt modelId="{B407189E-AB8C-483A-9F94-D0A4B59C93F8}" type="parTrans" cxnId="{C243BCA0-9105-43D8-9719-4051CEFA1F12}">
      <dgm:prSet/>
      <dgm:spPr/>
      <dgm:t>
        <a:bodyPr/>
        <a:lstStyle/>
        <a:p>
          <a:endParaRPr lang="en-US"/>
        </a:p>
      </dgm:t>
    </dgm:pt>
    <dgm:pt modelId="{5B259867-9517-4272-A0AC-7CC37E076A41}" type="sibTrans" cxnId="{C243BCA0-9105-43D8-9719-4051CEFA1F12}">
      <dgm:prSet/>
      <dgm:spPr/>
      <dgm:t>
        <a:bodyPr/>
        <a:lstStyle/>
        <a:p>
          <a:endParaRPr lang="en-US"/>
        </a:p>
      </dgm:t>
    </dgm:pt>
    <dgm:pt modelId="{BD6454B3-183D-4A6C-BA54-A86DCBDF46C6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Interview &amp; Assessment (</a:t>
          </a:r>
          <a:r>
            <a:rPr lang="en-GB" b="1"/>
            <a:t>2-parts) </a:t>
          </a:r>
          <a:endParaRPr lang="en-US"/>
        </a:p>
      </dgm:t>
    </dgm:pt>
    <dgm:pt modelId="{C757F131-8AAA-4AF1-A89A-F58DBEB00240}" type="parTrans" cxnId="{E334EC42-0A61-4C61-B703-A8D81E0815E9}">
      <dgm:prSet/>
      <dgm:spPr/>
      <dgm:t>
        <a:bodyPr/>
        <a:lstStyle/>
        <a:p>
          <a:endParaRPr lang="en-US"/>
        </a:p>
      </dgm:t>
    </dgm:pt>
    <dgm:pt modelId="{B5587935-7B9C-4713-9427-6F9FA81994A7}" type="sibTrans" cxnId="{E334EC42-0A61-4C61-B703-A8D81E0815E9}">
      <dgm:prSet/>
      <dgm:spPr/>
      <dgm:t>
        <a:bodyPr/>
        <a:lstStyle/>
        <a:p>
          <a:endParaRPr lang="en-US"/>
        </a:p>
      </dgm:t>
    </dgm:pt>
    <dgm:pt modelId="{7D29B342-4379-4ED7-93B4-704602B0E7C2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b="1"/>
            <a:t>1</a:t>
          </a:r>
          <a:r>
            <a:rPr lang="en-GB" b="1" baseline="30000"/>
            <a:t>st</a:t>
          </a:r>
          <a:r>
            <a:rPr lang="en-GB" b="1"/>
            <a:t> part </a:t>
          </a:r>
          <a:r>
            <a:rPr lang="en-GB"/>
            <a:t>– BKSB &amp; Documents - </a:t>
          </a:r>
          <a:r>
            <a:rPr lang="en-GB" i="1"/>
            <a:t>Passport/residence card, GCSE certificates and CV</a:t>
          </a:r>
          <a:endParaRPr lang="en-US"/>
        </a:p>
      </dgm:t>
    </dgm:pt>
    <dgm:pt modelId="{285158A5-F1DC-44E9-B5E8-FD5C5D18AC90}" type="parTrans" cxnId="{5778F4D2-C98E-4552-B0B6-D6D6E5C64BD1}">
      <dgm:prSet/>
      <dgm:spPr/>
      <dgm:t>
        <a:bodyPr/>
        <a:lstStyle/>
        <a:p>
          <a:endParaRPr lang="en-US"/>
        </a:p>
      </dgm:t>
    </dgm:pt>
    <dgm:pt modelId="{13825532-1DC3-4767-B7E5-9D48709B1836}" type="sibTrans" cxnId="{5778F4D2-C98E-4552-B0B6-D6D6E5C64BD1}">
      <dgm:prSet/>
      <dgm:spPr/>
      <dgm:t>
        <a:bodyPr/>
        <a:lstStyle/>
        <a:p>
          <a:endParaRPr lang="en-US"/>
        </a:p>
      </dgm:t>
    </dgm:pt>
    <dgm:pt modelId="{A3E05CE9-CD67-4D88-9413-30F9D79A7CB3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b="1"/>
            <a:t>2</a:t>
          </a:r>
          <a:r>
            <a:rPr lang="en-GB" b="1" baseline="30000"/>
            <a:t>nd</a:t>
          </a:r>
          <a:r>
            <a:rPr lang="en-GB" b="1"/>
            <a:t> part </a:t>
          </a:r>
          <a:r>
            <a:rPr lang="en-GB"/>
            <a:t>– Interview with curriculum assessor &amp; Skills Scan </a:t>
          </a:r>
          <a:endParaRPr lang="en-US"/>
        </a:p>
      </dgm:t>
    </dgm:pt>
    <dgm:pt modelId="{495CD8A3-77B1-4880-8138-949FFFDC2C7A}" type="parTrans" cxnId="{6B7210C4-40FB-4717-B744-D6753FB01FDC}">
      <dgm:prSet/>
      <dgm:spPr/>
      <dgm:t>
        <a:bodyPr/>
        <a:lstStyle/>
        <a:p>
          <a:endParaRPr lang="en-US"/>
        </a:p>
      </dgm:t>
    </dgm:pt>
    <dgm:pt modelId="{3E692E4E-4946-46B4-96EB-E851FC3BE588}" type="sibTrans" cxnId="{6B7210C4-40FB-4717-B744-D6753FB01FDC}">
      <dgm:prSet/>
      <dgm:spPr/>
      <dgm:t>
        <a:bodyPr/>
        <a:lstStyle/>
        <a:p>
          <a:endParaRPr lang="en-US"/>
        </a:p>
      </dgm:t>
    </dgm:pt>
    <dgm:pt modelId="{B6C1A997-93E7-4A27-BFC7-19894C3322FB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If approved by the assessor, your </a:t>
          </a:r>
          <a:r>
            <a:rPr lang="en-GB" b="1"/>
            <a:t>CV will go out to available employers</a:t>
          </a:r>
          <a:endParaRPr lang="en-US"/>
        </a:p>
      </dgm:t>
    </dgm:pt>
    <dgm:pt modelId="{DC461726-F890-47B4-A82C-C1200AABE307}" type="parTrans" cxnId="{C0B80FBD-EE1B-4D72-A866-3F34B5CA2323}">
      <dgm:prSet/>
      <dgm:spPr/>
      <dgm:t>
        <a:bodyPr/>
        <a:lstStyle/>
        <a:p>
          <a:endParaRPr lang="en-US"/>
        </a:p>
      </dgm:t>
    </dgm:pt>
    <dgm:pt modelId="{CDFD04C8-DF1A-4CA8-8461-9CB48F0E48B3}" type="sibTrans" cxnId="{C0B80FBD-EE1B-4D72-A866-3F34B5CA2323}">
      <dgm:prSet/>
      <dgm:spPr/>
      <dgm:t>
        <a:bodyPr/>
        <a:lstStyle/>
        <a:p>
          <a:endParaRPr lang="en-US"/>
        </a:p>
      </dgm:t>
    </dgm:pt>
    <dgm:pt modelId="{BC0FEBE0-5F2A-4472-9705-9FBC71E0A149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If shortlisted for a </a:t>
          </a:r>
          <a:r>
            <a:rPr lang="en-GB" b="1"/>
            <a:t>job interview</a:t>
          </a:r>
          <a:r>
            <a:rPr lang="en-GB"/>
            <a:t>, we’ll arrange it with you</a:t>
          </a:r>
          <a:endParaRPr lang="en-US"/>
        </a:p>
      </dgm:t>
    </dgm:pt>
    <dgm:pt modelId="{577EC728-2418-48FF-9442-0C33834E0DDB}" type="parTrans" cxnId="{B3853983-DA39-402C-9CDA-118815D89982}">
      <dgm:prSet/>
      <dgm:spPr/>
      <dgm:t>
        <a:bodyPr/>
        <a:lstStyle/>
        <a:p>
          <a:endParaRPr lang="en-US"/>
        </a:p>
      </dgm:t>
    </dgm:pt>
    <dgm:pt modelId="{72157B31-EF5A-4E61-93AB-E2BB84053899}" type="sibTrans" cxnId="{B3853983-DA39-402C-9CDA-118815D89982}">
      <dgm:prSet/>
      <dgm:spPr/>
      <dgm:t>
        <a:bodyPr/>
        <a:lstStyle/>
        <a:p>
          <a:endParaRPr lang="en-US"/>
        </a:p>
      </dgm:t>
    </dgm:pt>
    <dgm:pt modelId="{6E615BC4-E7B9-4236-997D-F46C9A6EDAB3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If successful at the interview, employer will </a:t>
          </a:r>
          <a:r>
            <a:rPr lang="en-GB" b="1"/>
            <a:t>offer you the job role</a:t>
          </a:r>
          <a:endParaRPr lang="en-US"/>
        </a:p>
      </dgm:t>
    </dgm:pt>
    <dgm:pt modelId="{0A5C5BB0-F6F5-4B68-87E7-614D0E37C98C}" type="parTrans" cxnId="{59D919C6-EA97-46F5-B11D-7953410DF69E}">
      <dgm:prSet/>
      <dgm:spPr/>
      <dgm:t>
        <a:bodyPr/>
        <a:lstStyle/>
        <a:p>
          <a:endParaRPr lang="en-US"/>
        </a:p>
      </dgm:t>
    </dgm:pt>
    <dgm:pt modelId="{1C218A00-F8F1-4932-A4E7-637E8C38D48C}" type="sibTrans" cxnId="{59D919C6-EA97-46F5-B11D-7953410DF69E}">
      <dgm:prSet/>
      <dgm:spPr/>
      <dgm:t>
        <a:bodyPr/>
        <a:lstStyle/>
        <a:p>
          <a:endParaRPr lang="en-US"/>
        </a:p>
      </dgm:t>
    </dgm:pt>
    <dgm:pt modelId="{EA90DA1C-3283-4003-8DCA-D416F460BC81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/>
            <a:t>The college will </a:t>
          </a:r>
          <a:r>
            <a:rPr lang="en-GB" b="1"/>
            <a:t>enrol</a:t>
          </a:r>
          <a:r>
            <a:rPr lang="en-GB"/>
            <a:t> you onto the apprenticeship training programme / complete apprenticeship contracts </a:t>
          </a:r>
          <a:endParaRPr lang="en-US"/>
        </a:p>
      </dgm:t>
    </dgm:pt>
    <dgm:pt modelId="{16624CFC-EF22-4109-BBE1-6D1ACA24A8D6}" type="parTrans" cxnId="{9527E814-C9E8-434D-812C-DF669BC9DDA7}">
      <dgm:prSet/>
      <dgm:spPr/>
      <dgm:t>
        <a:bodyPr/>
        <a:lstStyle/>
        <a:p>
          <a:endParaRPr lang="en-US"/>
        </a:p>
      </dgm:t>
    </dgm:pt>
    <dgm:pt modelId="{0A95DCFE-03C4-4A58-BB3B-2A80F21C6851}" type="sibTrans" cxnId="{9527E814-C9E8-434D-812C-DF669BC9DDA7}">
      <dgm:prSet/>
      <dgm:spPr/>
      <dgm:t>
        <a:bodyPr/>
        <a:lstStyle/>
        <a:p>
          <a:endParaRPr lang="en-US"/>
        </a:p>
      </dgm:t>
    </dgm:pt>
    <dgm:pt modelId="{EC6A3B27-D248-4066-B677-67E469F53C16}" type="pres">
      <dgm:prSet presAssocID="{28C33CD3-E14E-424D-BA0F-79AFB2B5FE37}" presName="Name0" presStyleCnt="0">
        <dgm:presLayoutVars>
          <dgm:dir/>
          <dgm:resizeHandles val="exact"/>
        </dgm:presLayoutVars>
      </dgm:prSet>
      <dgm:spPr/>
    </dgm:pt>
    <dgm:pt modelId="{997B3E89-B78C-4D84-9D7D-C155C94C9790}" type="pres">
      <dgm:prSet presAssocID="{795EC671-E047-43C1-8900-B8F599B60169}" presName="node" presStyleLbl="node1" presStyleIdx="0" presStyleCnt="8">
        <dgm:presLayoutVars>
          <dgm:bulletEnabled val="1"/>
        </dgm:presLayoutVars>
      </dgm:prSet>
      <dgm:spPr/>
    </dgm:pt>
    <dgm:pt modelId="{49B355C1-1D1A-403F-97CA-741996F156E9}" type="pres">
      <dgm:prSet presAssocID="{5B259867-9517-4272-A0AC-7CC37E076A41}" presName="sibTrans" presStyleLbl="sibTrans1D1" presStyleIdx="0" presStyleCnt="7"/>
      <dgm:spPr/>
    </dgm:pt>
    <dgm:pt modelId="{F833E0A5-294D-436F-B041-8A5115B4A76A}" type="pres">
      <dgm:prSet presAssocID="{5B259867-9517-4272-A0AC-7CC37E076A41}" presName="connectorText" presStyleLbl="sibTrans1D1" presStyleIdx="0" presStyleCnt="7"/>
      <dgm:spPr/>
    </dgm:pt>
    <dgm:pt modelId="{6FD6010B-6A4F-42CA-A7BD-6B7A1EB94BEF}" type="pres">
      <dgm:prSet presAssocID="{BD6454B3-183D-4A6C-BA54-A86DCBDF46C6}" presName="node" presStyleLbl="node1" presStyleIdx="1" presStyleCnt="8">
        <dgm:presLayoutVars>
          <dgm:bulletEnabled val="1"/>
        </dgm:presLayoutVars>
      </dgm:prSet>
      <dgm:spPr/>
    </dgm:pt>
    <dgm:pt modelId="{3B315819-B488-48B9-BEF0-716CBCB885CF}" type="pres">
      <dgm:prSet presAssocID="{B5587935-7B9C-4713-9427-6F9FA81994A7}" presName="sibTrans" presStyleLbl="sibTrans1D1" presStyleIdx="1" presStyleCnt="7"/>
      <dgm:spPr/>
    </dgm:pt>
    <dgm:pt modelId="{1CBDCFE3-8A88-49B1-BBE8-1BD689617A84}" type="pres">
      <dgm:prSet presAssocID="{B5587935-7B9C-4713-9427-6F9FA81994A7}" presName="connectorText" presStyleLbl="sibTrans1D1" presStyleIdx="1" presStyleCnt="7"/>
      <dgm:spPr/>
    </dgm:pt>
    <dgm:pt modelId="{E0885F01-C18C-4026-B400-BF7A5AF6599C}" type="pres">
      <dgm:prSet presAssocID="{7D29B342-4379-4ED7-93B4-704602B0E7C2}" presName="node" presStyleLbl="node1" presStyleIdx="2" presStyleCnt="8">
        <dgm:presLayoutVars>
          <dgm:bulletEnabled val="1"/>
        </dgm:presLayoutVars>
      </dgm:prSet>
      <dgm:spPr/>
    </dgm:pt>
    <dgm:pt modelId="{4E188144-2A2C-4B58-AC71-C999DB7A4609}" type="pres">
      <dgm:prSet presAssocID="{13825532-1DC3-4767-B7E5-9D48709B1836}" presName="sibTrans" presStyleLbl="sibTrans1D1" presStyleIdx="2" presStyleCnt="7"/>
      <dgm:spPr/>
    </dgm:pt>
    <dgm:pt modelId="{7C5F5E4E-158C-40E4-9B7A-D5168CAC0BB2}" type="pres">
      <dgm:prSet presAssocID="{13825532-1DC3-4767-B7E5-9D48709B1836}" presName="connectorText" presStyleLbl="sibTrans1D1" presStyleIdx="2" presStyleCnt="7"/>
      <dgm:spPr/>
    </dgm:pt>
    <dgm:pt modelId="{979013EC-9D2B-4F77-B2BC-256A35C36937}" type="pres">
      <dgm:prSet presAssocID="{A3E05CE9-CD67-4D88-9413-30F9D79A7CB3}" presName="node" presStyleLbl="node1" presStyleIdx="3" presStyleCnt="8">
        <dgm:presLayoutVars>
          <dgm:bulletEnabled val="1"/>
        </dgm:presLayoutVars>
      </dgm:prSet>
      <dgm:spPr/>
    </dgm:pt>
    <dgm:pt modelId="{6103E9A3-EA3F-4780-B5C0-540CB238AFA6}" type="pres">
      <dgm:prSet presAssocID="{3E692E4E-4946-46B4-96EB-E851FC3BE588}" presName="sibTrans" presStyleLbl="sibTrans1D1" presStyleIdx="3" presStyleCnt="7"/>
      <dgm:spPr/>
    </dgm:pt>
    <dgm:pt modelId="{5CDA584B-1ED3-4A92-B5DB-27FB54B99C3A}" type="pres">
      <dgm:prSet presAssocID="{3E692E4E-4946-46B4-96EB-E851FC3BE588}" presName="connectorText" presStyleLbl="sibTrans1D1" presStyleIdx="3" presStyleCnt="7"/>
      <dgm:spPr/>
    </dgm:pt>
    <dgm:pt modelId="{5B74628B-E6B4-4D13-BDED-F202BEE17009}" type="pres">
      <dgm:prSet presAssocID="{B6C1A997-93E7-4A27-BFC7-19894C3322FB}" presName="node" presStyleLbl="node1" presStyleIdx="4" presStyleCnt="8">
        <dgm:presLayoutVars>
          <dgm:bulletEnabled val="1"/>
        </dgm:presLayoutVars>
      </dgm:prSet>
      <dgm:spPr/>
    </dgm:pt>
    <dgm:pt modelId="{1EB70021-938B-4574-86A4-054FFD7FAC5E}" type="pres">
      <dgm:prSet presAssocID="{CDFD04C8-DF1A-4CA8-8461-9CB48F0E48B3}" presName="sibTrans" presStyleLbl="sibTrans1D1" presStyleIdx="4" presStyleCnt="7"/>
      <dgm:spPr/>
    </dgm:pt>
    <dgm:pt modelId="{FB9604AB-8105-4F65-B5C5-54A7F01AD8FA}" type="pres">
      <dgm:prSet presAssocID="{CDFD04C8-DF1A-4CA8-8461-9CB48F0E48B3}" presName="connectorText" presStyleLbl="sibTrans1D1" presStyleIdx="4" presStyleCnt="7"/>
      <dgm:spPr/>
    </dgm:pt>
    <dgm:pt modelId="{97445695-DE92-46D7-9F71-175E9640A8BC}" type="pres">
      <dgm:prSet presAssocID="{BC0FEBE0-5F2A-4472-9705-9FBC71E0A149}" presName="node" presStyleLbl="node1" presStyleIdx="5" presStyleCnt="8">
        <dgm:presLayoutVars>
          <dgm:bulletEnabled val="1"/>
        </dgm:presLayoutVars>
      </dgm:prSet>
      <dgm:spPr/>
    </dgm:pt>
    <dgm:pt modelId="{3953718E-E70C-4D0F-9618-A883D0961DA9}" type="pres">
      <dgm:prSet presAssocID="{72157B31-EF5A-4E61-93AB-E2BB84053899}" presName="sibTrans" presStyleLbl="sibTrans1D1" presStyleIdx="5" presStyleCnt="7"/>
      <dgm:spPr/>
    </dgm:pt>
    <dgm:pt modelId="{6BB63379-A101-4DCC-B3D1-D0F7A2623F8F}" type="pres">
      <dgm:prSet presAssocID="{72157B31-EF5A-4E61-93AB-E2BB84053899}" presName="connectorText" presStyleLbl="sibTrans1D1" presStyleIdx="5" presStyleCnt="7"/>
      <dgm:spPr/>
    </dgm:pt>
    <dgm:pt modelId="{6D683B8E-47CC-4698-A54A-3BA236D5E7D1}" type="pres">
      <dgm:prSet presAssocID="{6E615BC4-E7B9-4236-997D-F46C9A6EDAB3}" presName="node" presStyleLbl="node1" presStyleIdx="6" presStyleCnt="8">
        <dgm:presLayoutVars>
          <dgm:bulletEnabled val="1"/>
        </dgm:presLayoutVars>
      </dgm:prSet>
      <dgm:spPr/>
    </dgm:pt>
    <dgm:pt modelId="{20F64F3E-35FB-4892-8A92-9A674DB7EAEC}" type="pres">
      <dgm:prSet presAssocID="{1C218A00-F8F1-4932-A4E7-637E8C38D48C}" presName="sibTrans" presStyleLbl="sibTrans1D1" presStyleIdx="6" presStyleCnt="7"/>
      <dgm:spPr/>
    </dgm:pt>
    <dgm:pt modelId="{32E5D62F-0889-43CE-95BF-27F92B1EEF03}" type="pres">
      <dgm:prSet presAssocID="{1C218A00-F8F1-4932-A4E7-637E8C38D48C}" presName="connectorText" presStyleLbl="sibTrans1D1" presStyleIdx="6" presStyleCnt="7"/>
      <dgm:spPr/>
    </dgm:pt>
    <dgm:pt modelId="{B2EB838A-15B4-43A9-B0E1-ABCC5E82323E}" type="pres">
      <dgm:prSet presAssocID="{EA90DA1C-3283-4003-8DCA-D416F460BC81}" presName="node" presStyleLbl="node1" presStyleIdx="7" presStyleCnt="8">
        <dgm:presLayoutVars>
          <dgm:bulletEnabled val="1"/>
        </dgm:presLayoutVars>
      </dgm:prSet>
      <dgm:spPr/>
    </dgm:pt>
  </dgm:ptLst>
  <dgm:cxnLst>
    <dgm:cxn modelId="{3B353D03-55F2-493A-B121-AE11C90D4596}" type="presOf" srcId="{1C218A00-F8F1-4932-A4E7-637E8C38D48C}" destId="{32E5D62F-0889-43CE-95BF-27F92B1EEF03}" srcOrd="1" destOrd="0" presId="urn:microsoft.com/office/officeart/2016/7/layout/RepeatingBendingProcessNew"/>
    <dgm:cxn modelId="{8CF96B0A-25FF-4E1C-814D-E373CD32F0BE}" type="presOf" srcId="{72157B31-EF5A-4E61-93AB-E2BB84053899}" destId="{3953718E-E70C-4D0F-9618-A883D0961DA9}" srcOrd="0" destOrd="0" presId="urn:microsoft.com/office/officeart/2016/7/layout/RepeatingBendingProcessNew"/>
    <dgm:cxn modelId="{9527E814-C9E8-434D-812C-DF669BC9DDA7}" srcId="{28C33CD3-E14E-424D-BA0F-79AFB2B5FE37}" destId="{EA90DA1C-3283-4003-8DCA-D416F460BC81}" srcOrd="7" destOrd="0" parTransId="{16624CFC-EF22-4109-BBE1-6D1ACA24A8D6}" sibTransId="{0A95DCFE-03C4-4A58-BB3B-2A80F21C6851}"/>
    <dgm:cxn modelId="{82958C39-6CF8-4540-ACE9-C0A9DC05A2D3}" type="presOf" srcId="{5B259867-9517-4272-A0AC-7CC37E076A41}" destId="{49B355C1-1D1A-403F-97CA-741996F156E9}" srcOrd="0" destOrd="0" presId="urn:microsoft.com/office/officeart/2016/7/layout/RepeatingBendingProcessNew"/>
    <dgm:cxn modelId="{BBFAC25E-B01A-4524-93B6-A8FA38C84BC7}" type="presOf" srcId="{13825532-1DC3-4767-B7E5-9D48709B1836}" destId="{4E188144-2A2C-4B58-AC71-C999DB7A4609}" srcOrd="0" destOrd="0" presId="urn:microsoft.com/office/officeart/2016/7/layout/RepeatingBendingProcessNew"/>
    <dgm:cxn modelId="{E334EC42-0A61-4C61-B703-A8D81E0815E9}" srcId="{28C33CD3-E14E-424D-BA0F-79AFB2B5FE37}" destId="{BD6454B3-183D-4A6C-BA54-A86DCBDF46C6}" srcOrd="1" destOrd="0" parTransId="{C757F131-8AAA-4AF1-A89A-F58DBEB00240}" sibTransId="{B5587935-7B9C-4713-9427-6F9FA81994A7}"/>
    <dgm:cxn modelId="{A5EFD24F-D7A2-40C8-B8AE-B2C732DCC25A}" type="presOf" srcId="{CDFD04C8-DF1A-4CA8-8461-9CB48F0E48B3}" destId="{1EB70021-938B-4574-86A4-054FFD7FAC5E}" srcOrd="0" destOrd="0" presId="urn:microsoft.com/office/officeart/2016/7/layout/RepeatingBendingProcessNew"/>
    <dgm:cxn modelId="{88D00850-30BE-42C6-A646-AC521C49F0B0}" type="presOf" srcId="{7D29B342-4379-4ED7-93B4-704602B0E7C2}" destId="{E0885F01-C18C-4026-B400-BF7A5AF6599C}" srcOrd="0" destOrd="0" presId="urn:microsoft.com/office/officeart/2016/7/layout/RepeatingBendingProcessNew"/>
    <dgm:cxn modelId="{CE4E4454-D038-45EF-9AB8-DFE882CBB4E6}" type="presOf" srcId="{1C218A00-F8F1-4932-A4E7-637E8C38D48C}" destId="{20F64F3E-35FB-4892-8A92-9A674DB7EAEC}" srcOrd="0" destOrd="0" presId="urn:microsoft.com/office/officeart/2016/7/layout/RepeatingBendingProcessNew"/>
    <dgm:cxn modelId="{AF260058-2A83-4EAA-9266-1C973A5250F2}" type="presOf" srcId="{CDFD04C8-DF1A-4CA8-8461-9CB48F0E48B3}" destId="{FB9604AB-8105-4F65-B5C5-54A7F01AD8FA}" srcOrd="1" destOrd="0" presId="urn:microsoft.com/office/officeart/2016/7/layout/RepeatingBendingProcessNew"/>
    <dgm:cxn modelId="{99D27C58-DB40-492A-A216-6F3C9FE2761D}" type="presOf" srcId="{BC0FEBE0-5F2A-4472-9705-9FBC71E0A149}" destId="{97445695-DE92-46D7-9F71-175E9640A8BC}" srcOrd="0" destOrd="0" presId="urn:microsoft.com/office/officeart/2016/7/layout/RepeatingBendingProcessNew"/>
    <dgm:cxn modelId="{6D40F17A-9CC4-4FB5-BDC9-51560EB298FD}" type="presOf" srcId="{72157B31-EF5A-4E61-93AB-E2BB84053899}" destId="{6BB63379-A101-4DCC-B3D1-D0F7A2623F8F}" srcOrd="1" destOrd="0" presId="urn:microsoft.com/office/officeart/2016/7/layout/RepeatingBendingProcessNew"/>
    <dgm:cxn modelId="{B3853983-DA39-402C-9CDA-118815D89982}" srcId="{28C33CD3-E14E-424D-BA0F-79AFB2B5FE37}" destId="{BC0FEBE0-5F2A-4472-9705-9FBC71E0A149}" srcOrd="5" destOrd="0" parTransId="{577EC728-2418-48FF-9442-0C33834E0DDB}" sibTransId="{72157B31-EF5A-4E61-93AB-E2BB84053899}"/>
    <dgm:cxn modelId="{BDF1299D-F7A6-4B33-B1B3-1EA8824373F4}" type="presOf" srcId="{B5587935-7B9C-4713-9427-6F9FA81994A7}" destId="{1CBDCFE3-8A88-49B1-BBE8-1BD689617A84}" srcOrd="1" destOrd="0" presId="urn:microsoft.com/office/officeart/2016/7/layout/RepeatingBendingProcessNew"/>
    <dgm:cxn modelId="{C243BCA0-9105-43D8-9719-4051CEFA1F12}" srcId="{28C33CD3-E14E-424D-BA0F-79AFB2B5FE37}" destId="{795EC671-E047-43C1-8900-B8F599B60169}" srcOrd="0" destOrd="0" parTransId="{B407189E-AB8C-483A-9F94-D0A4B59C93F8}" sibTransId="{5B259867-9517-4272-A0AC-7CC37E076A41}"/>
    <dgm:cxn modelId="{54C6BDB0-E112-41B4-BC1E-F8C8DAF20C62}" type="presOf" srcId="{28C33CD3-E14E-424D-BA0F-79AFB2B5FE37}" destId="{EC6A3B27-D248-4066-B677-67E469F53C16}" srcOrd="0" destOrd="0" presId="urn:microsoft.com/office/officeart/2016/7/layout/RepeatingBendingProcessNew"/>
    <dgm:cxn modelId="{203D35B2-E472-4A57-82C8-F735E5EEB96B}" type="presOf" srcId="{3E692E4E-4946-46B4-96EB-E851FC3BE588}" destId="{5CDA584B-1ED3-4A92-B5DB-27FB54B99C3A}" srcOrd="1" destOrd="0" presId="urn:microsoft.com/office/officeart/2016/7/layout/RepeatingBendingProcessNew"/>
    <dgm:cxn modelId="{A31900B7-CE0E-4202-BEC1-13C6B9257B38}" type="presOf" srcId="{795EC671-E047-43C1-8900-B8F599B60169}" destId="{997B3E89-B78C-4D84-9D7D-C155C94C9790}" srcOrd="0" destOrd="0" presId="urn:microsoft.com/office/officeart/2016/7/layout/RepeatingBendingProcessNew"/>
    <dgm:cxn modelId="{5B818CBB-15B9-40F7-9C00-998A1564074A}" type="presOf" srcId="{13825532-1DC3-4767-B7E5-9D48709B1836}" destId="{7C5F5E4E-158C-40E4-9B7A-D5168CAC0BB2}" srcOrd="1" destOrd="0" presId="urn:microsoft.com/office/officeart/2016/7/layout/RepeatingBendingProcessNew"/>
    <dgm:cxn modelId="{C0B80FBD-EE1B-4D72-A866-3F34B5CA2323}" srcId="{28C33CD3-E14E-424D-BA0F-79AFB2B5FE37}" destId="{B6C1A997-93E7-4A27-BFC7-19894C3322FB}" srcOrd="4" destOrd="0" parTransId="{DC461726-F890-47B4-A82C-C1200AABE307}" sibTransId="{CDFD04C8-DF1A-4CA8-8461-9CB48F0E48B3}"/>
    <dgm:cxn modelId="{6B7210C4-40FB-4717-B744-D6753FB01FDC}" srcId="{28C33CD3-E14E-424D-BA0F-79AFB2B5FE37}" destId="{A3E05CE9-CD67-4D88-9413-30F9D79A7CB3}" srcOrd="3" destOrd="0" parTransId="{495CD8A3-77B1-4880-8138-949FFFDC2C7A}" sibTransId="{3E692E4E-4946-46B4-96EB-E851FC3BE588}"/>
    <dgm:cxn modelId="{E819CFC5-4F9C-45E5-B014-A56B00255DC2}" type="presOf" srcId="{3E692E4E-4946-46B4-96EB-E851FC3BE588}" destId="{6103E9A3-EA3F-4780-B5C0-540CB238AFA6}" srcOrd="0" destOrd="0" presId="urn:microsoft.com/office/officeart/2016/7/layout/RepeatingBendingProcessNew"/>
    <dgm:cxn modelId="{59D919C6-EA97-46F5-B11D-7953410DF69E}" srcId="{28C33CD3-E14E-424D-BA0F-79AFB2B5FE37}" destId="{6E615BC4-E7B9-4236-997D-F46C9A6EDAB3}" srcOrd="6" destOrd="0" parTransId="{0A5C5BB0-F6F5-4B68-87E7-614D0E37C98C}" sibTransId="{1C218A00-F8F1-4932-A4E7-637E8C38D48C}"/>
    <dgm:cxn modelId="{A3C81ACC-EE48-49CC-9214-B10788814983}" type="presOf" srcId="{BD6454B3-183D-4A6C-BA54-A86DCBDF46C6}" destId="{6FD6010B-6A4F-42CA-A7BD-6B7A1EB94BEF}" srcOrd="0" destOrd="0" presId="urn:microsoft.com/office/officeart/2016/7/layout/RepeatingBendingProcessNew"/>
    <dgm:cxn modelId="{3DD592CD-0DB3-474D-A08D-F2A68E09F81F}" type="presOf" srcId="{A3E05CE9-CD67-4D88-9413-30F9D79A7CB3}" destId="{979013EC-9D2B-4F77-B2BC-256A35C36937}" srcOrd="0" destOrd="0" presId="urn:microsoft.com/office/officeart/2016/7/layout/RepeatingBendingProcessNew"/>
    <dgm:cxn modelId="{0BA6F1D1-D8A6-47DE-9A31-EEA25B97CAD6}" type="presOf" srcId="{5B259867-9517-4272-A0AC-7CC37E076A41}" destId="{F833E0A5-294D-436F-B041-8A5115B4A76A}" srcOrd="1" destOrd="0" presId="urn:microsoft.com/office/officeart/2016/7/layout/RepeatingBendingProcessNew"/>
    <dgm:cxn modelId="{F17E4AD2-BDB6-40E4-9D25-ECEDB385A04F}" type="presOf" srcId="{B6C1A997-93E7-4A27-BFC7-19894C3322FB}" destId="{5B74628B-E6B4-4D13-BDED-F202BEE17009}" srcOrd="0" destOrd="0" presId="urn:microsoft.com/office/officeart/2016/7/layout/RepeatingBendingProcessNew"/>
    <dgm:cxn modelId="{5778F4D2-C98E-4552-B0B6-D6D6E5C64BD1}" srcId="{28C33CD3-E14E-424D-BA0F-79AFB2B5FE37}" destId="{7D29B342-4379-4ED7-93B4-704602B0E7C2}" srcOrd="2" destOrd="0" parTransId="{285158A5-F1DC-44E9-B5E8-FD5C5D18AC90}" sibTransId="{13825532-1DC3-4767-B7E5-9D48709B1836}"/>
    <dgm:cxn modelId="{1A6BA0E4-36FC-4614-B0E6-C9765FEA03DA}" type="presOf" srcId="{EA90DA1C-3283-4003-8DCA-D416F460BC81}" destId="{B2EB838A-15B4-43A9-B0E1-ABCC5E82323E}" srcOrd="0" destOrd="0" presId="urn:microsoft.com/office/officeart/2016/7/layout/RepeatingBendingProcessNew"/>
    <dgm:cxn modelId="{13A751F6-612D-4764-998F-F2397CBD0A60}" type="presOf" srcId="{B5587935-7B9C-4713-9427-6F9FA81994A7}" destId="{3B315819-B488-48B9-BEF0-716CBCB885CF}" srcOrd="0" destOrd="0" presId="urn:microsoft.com/office/officeart/2016/7/layout/RepeatingBendingProcessNew"/>
    <dgm:cxn modelId="{7D74E8F9-0235-4D38-AB36-84941EA6A6A2}" type="presOf" srcId="{6E615BC4-E7B9-4236-997D-F46C9A6EDAB3}" destId="{6D683B8E-47CC-4698-A54A-3BA236D5E7D1}" srcOrd="0" destOrd="0" presId="urn:microsoft.com/office/officeart/2016/7/layout/RepeatingBendingProcessNew"/>
    <dgm:cxn modelId="{2F4AA29B-10B4-4BF8-B6CB-14BEF42251EC}" type="presParOf" srcId="{EC6A3B27-D248-4066-B677-67E469F53C16}" destId="{997B3E89-B78C-4D84-9D7D-C155C94C9790}" srcOrd="0" destOrd="0" presId="urn:microsoft.com/office/officeart/2016/7/layout/RepeatingBendingProcessNew"/>
    <dgm:cxn modelId="{DD63E02A-4348-4951-BE83-7BE952FE840F}" type="presParOf" srcId="{EC6A3B27-D248-4066-B677-67E469F53C16}" destId="{49B355C1-1D1A-403F-97CA-741996F156E9}" srcOrd="1" destOrd="0" presId="urn:microsoft.com/office/officeart/2016/7/layout/RepeatingBendingProcessNew"/>
    <dgm:cxn modelId="{92C92588-7BFF-43EC-8ED9-AC265C26EDF5}" type="presParOf" srcId="{49B355C1-1D1A-403F-97CA-741996F156E9}" destId="{F833E0A5-294D-436F-B041-8A5115B4A76A}" srcOrd="0" destOrd="0" presId="urn:microsoft.com/office/officeart/2016/7/layout/RepeatingBendingProcessNew"/>
    <dgm:cxn modelId="{53B500AD-87CE-423E-9858-D8A629935A33}" type="presParOf" srcId="{EC6A3B27-D248-4066-B677-67E469F53C16}" destId="{6FD6010B-6A4F-42CA-A7BD-6B7A1EB94BEF}" srcOrd="2" destOrd="0" presId="urn:microsoft.com/office/officeart/2016/7/layout/RepeatingBendingProcessNew"/>
    <dgm:cxn modelId="{DF2D8A74-34D1-42AE-8F31-D8FB795C8B73}" type="presParOf" srcId="{EC6A3B27-D248-4066-B677-67E469F53C16}" destId="{3B315819-B488-48B9-BEF0-716CBCB885CF}" srcOrd="3" destOrd="0" presId="urn:microsoft.com/office/officeart/2016/7/layout/RepeatingBendingProcessNew"/>
    <dgm:cxn modelId="{BF7FC89F-4C00-4755-BD98-BC737D5C96D0}" type="presParOf" srcId="{3B315819-B488-48B9-BEF0-716CBCB885CF}" destId="{1CBDCFE3-8A88-49B1-BBE8-1BD689617A84}" srcOrd="0" destOrd="0" presId="urn:microsoft.com/office/officeart/2016/7/layout/RepeatingBendingProcessNew"/>
    <dgm:cxn modelId="{029221F4-FA4A-4A15-BB01-A49FB3052CDF}" type="presParOf" srcId="{EC6A3B27-D248-4066-B677-67E469F53C16}" destId="{E0885F01-C18C-4026-B400-BF7A5AF6599C}" srcOrd="4" destOrd="0" presId="urn:microsoft.com/office/officeart/2016/7/layout/RepeatingBendingProcessNew"/>
    <dgm:cxn modelId="{2BE49796-214C-491D-BE6B-4CB5128EAB03}" type="presParOf" srcId="{EC6A3B27-D248-4066-B677-67E469F53C16}" destId="{4E188144-2A2C-4B58-AC71-C999DB7A4609}" srcOrd="5" destOrd="0" presId="urn:microsoft.com/office/officeart/2016/7/layout/RepeatingBendingProcessNew"/>
    <dgm:cxn modelId="{CAF81830-B777-4AF5-B03B-E9B8FCAEFD78}" type="presParOf" srcId="{4E188144-2A2C-4B58-AC71-C999DB7A4609}" destId="{7C5F5E4E-158C-40E4-9B7A-D5168CAC0BB2}" srcOrd="0" destOrd="0" presId="urn:microsoft.com/office/officeart/2016/7/layout/RepeatingBendingProcessNew"/>
    <dgm:cxn modelId="{21AE21AD-3E74-4BA8-9B74-4ECA5C2D5F5F}" type="presParOf" srcId="{EC6A3B27-D248-4066-B677-67E469F53C16}" destId="{979013EC-9D2B-4F77-B2BC-256A35C36937}" srcOrd="6" destOrd="0" presId="urn:microsoft.com/office/officeart/2016/7/layout/RepeatingBendingProcessNew"/>
    <dgm:cxn modelId="{61D74626-EBBE-4720-96DF-D9BE1A072930}" type="presParOf" srcId="{EC6A3B27-D248-4066-B677-67E469F53C16}" destId="{6103E9A3-EA3F-4780-B5C0-540CB238AFA6}" srcOrd="7" destOrd="0" presId="urn:microsoft.com/office/officeart/2016/7/layout/RepeatingBendingProcessNew"/>
    <dgm:cxn modelId="{5AE78333-CC2A-44EE-BDE5-F3C29613FDE3}" type="presParOf" srcId="{6103E9A3-EA3F-4780-B5C0-540CB238AFA6}" destId="{5CDA584B-1ED3-4A92-B5DB-27FB54B99C3A}" srcOrd="0" destOrd="0" presId="urn:microsoft.com/office/officeart/2016/7/layout/RepeatingBendingProcessNew"/>
    <dgm:cxn modelId="{69B5A128-5F5C-4964-B8DE-875E50A5235C}" type="presParOf" srcId="{EC6A3B27-D248-4066-B677-67E469F53C16}" destId="{5B74628B-E6B4-4D13-BDED-F202BEE17009}" srcOrd="8" destOrd="0" presId="urn:microsoft.com/office/officeart/2016/7/layout/RepeatingBendingProcessNew"/>
    <dgm:cxn modelId="{74F354D5-367C-4C2A-82C0-52E522BF8AF8}" type="presParOf" srcId="{EC6A3B27-D248-4066-B677-67E469F53C16}" destId="{1EB70021-938B-4574-86A4-054FFD7FAC5E}" srcOrd="9" destOrd="0" presId="urn:microsoft.com/office/officeart/2016/7/layout/RepeatingBendingProcessNew"/>
    <dgm:cxn modelId="{CB1DDD5B-36F4-477D-AE3A-31EA28ADA1FC}" type="presParOf" srcId="{1EB70021-938B-4574-86A4-054FFD7FAC5E}" destId="{FB9604AB-8105-4F65-B5C5-54A7F01AD8FA}" srcOrd="0" destOrd="0" presId="urn:microsoft.com/office/officeart/2016/7/layout/RepeatingBendingProcessNew"/>
    <dgm:cxn modelId="{3F5D470D-611F-48CE-B1D5-26A4131796A2}" type="presParOf" srcId="{EC6A3B27-D248-4066-B677-67E469F53C16}" destId="{97445695-DE92-46D7-9F71-175E9640A8BC}" srcOrd="10" destOrd="0" presId="urn:microsoft.com/office/officeart/2016/7/layout/RepeatingBendingProcessNew"/>
    <dgm:cxn modelId="{B3E14586-A6A8-48D3-9008-5452406687C8}" type="presParOf" srcId="{EC6A3B27-D248-4066-B677-67E469F53C16}" destId="{3953718E-E70C-4D0F-9618-A883D0961DA9}" srcOrd="11" destOrd="0" presId="urn:microsoft.com/office/officeart/2016/7/layout/RepeatingBendingProcessNew"/>
    <dgm:cxn modelId="{C23E92D9-636C-4CE4-8742-F00D2B3C7459}" type="presParOf" srcId="{3953718E-E70C-4D0F-9618-A883D0961DA9}" destId="{6BB63379-A101-4DCC-B3D1-D0F7A2623F8F}" srcOrd="0" destOrd="0" presId="urn:microsoft.com/office/officeart/2016/7/layout/RepeatingBendingProcessNew"/>
    <dgm:cxn modelId="{C9289936-25CF-4057-A576-9DCE5F01186A}" type="presParOf" srcId="{EC6A3B27-D248-4066-B677-67E469F53C16}" destId="{6D683B8E-47CC-4698-A54A-3BA236D5E7D1}" srcOrd="12" destOrd="0" presId="urn:microsoft.com/office/officeart/2016/7/layout/RepeatingBendingProcessNew"/>
    <dgm:cxn modelId="{35811679-1423-4731-942B-008E4F5E8C07}" type="presParOf" srcId="{EC6A3B27-D248-4066-B677-67E469F53C16}" destId="{20F64F3E-35FB-4892-8A92-9A674DB7EAEC}" srcOrd="13" destOrd="0" presId="urn:microsoft.com/office/officeart/2016/7/layout/RepeatingBendingProcessNew"/>
    <dgm:cxn modelId="{1A1AF221-9BD2-42CE-937E-49FCD75F2D89}" type="presParOf" srcId="{20F64F3E-35FB-4892-8A92-9A674DB7EAEC}" destId="{32E5D62F-0889-43CE-95BF-27F92B1EEF03}" srcOrd="0" destOrd="0" presId="urn:microsoft.com/office/officeart/2016/7/layout/RepeatingBendingProcessNew"/>
    <dgm:cxn modelId="{C6CE0DA5-870C-431B-A77A-651971A8783E}" type="presParOf" srcId="{EC6A3B27-D248-4066-B677-67E469F53C16}" destId="{B2EB838A-15B4-43A9-B0E1-ABCC5E82323E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12A14A-BCDA-4D53-B37D-7D588389C69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7DBAB2A-802E-49A2-A71D-D43814F5E4DD}">
      <dgm:prSet phldrT="[Text]" custT="1"/>
      <dgm:spPr/>
      <dgm:t>
        <a:bodyPr/>
        <a:lstStyle/>
        <a:p>
          <a:pPr>
            <a:lnSpc>
              <a:spcPct val="100000"/>
            </a:lnSpc>
            <a:buFont typeface="Wingdings" panose="05000000000000000000" pitchFamily="2" charset="2"/>
            <a:buChar char="§"/>
          </a:pP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 will be appointed an </a:t>
          </a:r>
          <a:r>
            <a:rPr lang="en-GB" altLang="en-US" sz="1800" b="1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assessor </a:t>
          </a: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from college who visits you at work every 8 weeks</a:t>
          </a: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02B333-C3C6-4924-BE72-BBAE0B299FE7}" type="parTrans" cxnId="{51594FEA-10CA-43F0-9CBD-CEF145D7D3E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3EDA9E-604D-46C0-A122-4E9A340B084C}" type="sibTrans" cxnId="{51594FEA-10CA-43F0-9CBD-CEF145D7D3E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C4C55B-9F46-457A-BC68-11E0767F705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Your assessor and </a:t>
          </a:r>
          <a:r>
            <a:rPr lang="en-GB" altLang="en-US" sz="1800" b="1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work place mentor </a:t>
          </a: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provides specialist support </a:t>
          </a:r>
          <a:endParaRPr lang="en-GB" alt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A75E5F-CF18-4D2A-9DE2-860415DBD332}" type="parTrans" cxnId="{1862A11A-3E2D-48DE-9FEA-B6E9B8D18A20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DEEB3C-8778-465B-9F78-699DED320603}" type="sibTrans" cxnId="{1862A11A-3E2D-48DE-9FEA-B6E9B8D18A20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EBB25C-9D10-4B4D-95DD-29F279415D7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You’ll </a:t>
          </a:r>
          <a:r>
            <a:rPr lang="en-GB" altLang="en-US" sz="1800" b="1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attend college</a:t>
          </a: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, usually for one day per week</a:t>
          </a:r>
        </a:p>
      </dgm:t>
    </dgm:pt>
    <dgm:pt modelId="{E8A7F673-BFA3-484B-9ABF-6345AB1EC402}" type="parTrans" cxnId="{BCD1BEF2-3931-4237-A41A-74DC2267A7D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9E7B83-2512-4DCB-B4ED-BD4EB7225628}" type="sibTrans" cxnId="{BCD1BEF2-3931-4237-A41A-74DC2267A7D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101AD8-B7C0-4C28-8090-27E0FA3506B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 are responsible for your own learning (</a:t>
          </a:r>
          <a:r>
            <a:rPr lang="en-GB" altLang="en-US" sz="1800" b="1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self-study</a:t>
          </a: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)</a:t>
          </a:r>
        </a:p>
      </dgm:t>
    </dgm:pt>
    <dgm:pt modelId="{005EBB8F-718E-4B9D-8F94-A92AAF13DC55}" type="parTrans" cxnId="{9A95B82D-BA3F-4DC7-B5F8-7922AA14F79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0F0A76-D422-43BE-B1D8-292CCBBDC562}" type="sibTrans" cxnId="{9A95B82D-BA3F-4DC7-B5F8-7922AA14F79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54B52D-F976-463B-994E-715634D5A2E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altLang="en-US" sz="18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At the end of your apprenticeship, you’ll be assessed by an external assessor - End Point Assessment (EPA)</a:t>
          </a:r>
          <a:endParaRPr lang="en-GB" alt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4766F4-67DE-4A33-AE27-92D5CBEE673D}" type="parTrans" cxnId="{ED49C6E9-C945-4627-9AC4-698FA8A45E4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47B99D-0493-46B5-BC29-803C6E6CFDD2}" type="sibTrans" cxnId="{ED49C6E9-C945-4627-9AC4-698FA8A45E46}">
      <dgm:prSet/>
      <dgm:spPr/>
      <dgm:t>
        <a:bodyPr/>
        <a:lstStyle/>
        <a:p>
          <a:pPr>
            <a:lnSpc>
              <a:spcPct val="100000"/>
            </a:lnSpc>
          </a:pPr>
          <a:endParaRPr lang="en-GB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12A1C2-6455-4352-8FBD-03E867C79FBE}" type="pres">
      <dgm:prSet presAssocID="{9512A14A-BCDA-4D53-B37D-7D588389C69F}" presName="vert0" presStyleCnt="0">
        <dgm:presLayoutVars>
          <dgm:dir/>
          <dgm:animOne val="branch"/>
          <dgm:animLvl val="lvl"/>
        </dgm:presLayoutVars>
      </dgm:prSet>
      <dgm:spPr/>
    </dgm:pt>
    <dgm:pt modelId="{223A6852-E2AF-471B-89DB-B2DF9444FF18}" type="pres">
      <dgm:prSet presAssocID="{D7DBAB2A-802E-49A2-A71D-D43814F5E4DD}" presName="thickLine" presStyleLbl="alignNode1" presStyleIdx="0" presStyleCnt="5"/>
      <dgm:spPr/>
    </dgm:pt>
    <dgm:pt modelId="{EBA36551-106B-492D-92F2-2D3AFBFE5782}" type="pres">
      <dgm:prSet presAssocID="{D7DBAB2A-802E-49A2-A71D-D43814F5E4DD}" presName="horz1" presStyleCnt="0"/>
      <dgm:spPr/>
    </dgm:pt>
    <dgm:pt modelId="{DB57385B-A22F-498D-96D2-F62438BC9866}" type="pres">
      <dgm:prSet presAssocID="{D7DBAB2A-802E-49A2-A71D-D43814F5E4DD}" presName="tx1" presStyleLbl="revTx" presStyleIdx="0" presStyleCnt="5"/>
      <dgm:spPr/>
    </dgm:pt>
    <dgm:pt modelId="{1D6C2BC3-0AC3-4156-AB07-4EC018D9B358}" type="pres">
      <dgm:prSet presAssocID="{D7DBAB2A-802E-49A2-A71D-D43814F5E4DD}" presName="vert1" presStyleCnt="0"/>
      <dgm:spPr/>
    </dgm:pt>
    <dgm:pt modelId="{93CC67E2-69FE-44EE-AE13-24958BC005D4}" type="pres">
      <dgm:prSet presAssocID="{26C4C55B-9F46-457A-BC68-11E0767F705F}" presName="thickLine" presStyleLbl="alignNode1" presStyleIdx="1" presStyleCnt="5"/>
      <dgm:spPr/>
    </dgm:pt>
    <dgm:pt modelId="{9F6C819B-6BA9-4F96-A75A-3E47DB55BE9D}" type="pres">
      <dgm:prSet presAssocID="{26C4C55B-9F46-457A-BC68-11E0767F705F}" presName="horz1" presStyleCnt="0"/>
      <dgm:spPr/>
    </dgm:pt>
    <dgm:pt modelId="{BF025813-270B-41AF-910D-BD5050345AA3}" type="pres">
      <dgm:prSet presAssocID="{26C4C55B-9F46-457A-BC68-11E0767F705F}" presName="tx1" presStyleLbl="revTx" presStyleIdx="1" presStyleCnt="5"/>
      <dgm:spPr/>
    </dgm:pt>
    <dgm:pt modelId="{7474C6A2-FBF2-4871-A43F-E837662038F2}" type="pres">
      <dgm:prSet presAssocID="{26C4C55B-9F46-457A-BC68-11E0767F705F}" presName="vert1" presStyleCnt="0"/>
      <dgm:spPr/>
    </dgm:pt>
    <dgm:pt modelId="{651BA586-A178-418A-973B-55408939AED5}" type="pres">
      <dgm:prSet presAssocID="{74EBB25C-9D10-4B4D-95DD-29F279415D70}" presName="thickLine" presStyleLbl="alignNode1" presStyleIdx="2" presStyleCnt="5"/>
      <dgm:spPr/>
    </dgm:pt>
    <dgm:pt modelId="{71F08555-6E4A-49CE-9976-FB88FE27759A}" type="pres">
      <dgm:prSet presAssocID="{74EBB25C-9D10-4B4D-95DD-29F279415D70}" presName="horz1" presStyleCnt="0"/>
      <dgm:spPr/>
    </dgm:pt>
    <dgm:pt modelId="{559B1949-1258-4997-880A-75EED51440F1}" type="pres">
      <dgm:prSet presAssocID="{74EBB25C-9D10-4B4D-95DD-29F279415D70}" presName="tx1" presStyleLbl="revTx" presStyleIdx="2" presStyleCnt="5"/>
      <dgm:spPr/>
    </dgm:pt>
    <dgm:pt modelId="{45127E57-99B4-4965-BFC5-A8F3DA108AC4}" type="pres">
      <dgm:prSet presAssocID="{74EBB25C-9D10-4B4D-95DD-29F279415D70}" presName="vert1" presStyleCnt="0"/>
      <dgm:spPr/>
    </dgm:pt>
    <dgm:pt modelId="{E9463972-1E74-43D5-AC19-672873381907}" type="pres">
      <dgm:prSet presAssocID="{C6101AD8-B7C0-4C28-8090-27E0FA3506B4}" presName="thickLine" presStyleLbl="alignNode1" presStyleIdx="3" presStyleCnt="5"/>
      <dgm:spPr/>
    </dgm:pt>
    <dgm:pt modelId="{6FCB9AED-58F0-4D83-AC76-A2742E6131A8}" type="pres">
      <dgm:prSet presAssocID="{C6101AD8-B7C0-4C28-8090-27E0FA3506B4}" presName="horz1" presStyleCnt="0"/>
      <dgm:spPr/>
    </dgm:pt>
    <dgm:pt modelId="{0287906F-72F6-4A49-8C16-7812E86814B6}" type="pres">
      <dgm:prSet presAssocID="{C6101AD8-B7C0-4C28-8090-27E0FA3506B4}" presName="tx1" presStyleLbl="revTx" presStyleIdx="3" presStyleCnt="5"/>
      <dgm:spPr/>
    </dgm:pt>
    <dgm:pt modelId="{3AD1FCA4-CE04-4DC7-B74B-572FB7CDFC7C}" type="pres">
      <dgm:prSet presAssocID="{C6101AD8-B7C0-4C28-8090-27E0FA3506B4}" presName="vert1" presStyleCnt="0"/>
      <dgm:spPr/>
    </dgm:pt>
    <dgm:pt modelId="{353934FA-B963-420A-8AB1-422860106F20}" type="pres">
      <dgm:prSet presAssocID="{2654B52D-F976-463B-994E-715634D5A2E6}" presName="thickLine" presStyleLbl="alignNode1" presStyleIdx="4" presStyleCnt="5"/>
      <dgm:spPr/>
    </dgm:pt>
    <dgm:pt modelId="{E40CA076-537A-439D-8E75-8E8DE620EC95}" type="pres">
      <dgm:prSet presAssocID="{2654B52D-F976-463B-994E-715634D5A2E6}" presName="horz1" presStyleCnt="0"/>
      <dgm:spPr/>
    </dgm:pt>
    <dgm:pt modelId="{FC456ABC-C76A-4DFE-9E7A-333423741B00}" type="pres">
      <dgm:prSet presAssocID="{2654B52D-F976-463B-994E-715634D5A2E6}" presName="tx1" presStyleLbl="revTx" presStyleIdx="4" presStyleCnt="5"/>
      <dgm:spPr/>
    </dgm:pt>
    <dgm:pt modelId="{DEB4D019-A8AC-480C-8375-DD218AA351B9}" type="pres">
      <dgm:prSet presAssocID="{2654B52D-F976-463B-994E-715634D5A2E6}" presName="vert1" presStyleCnt="0"/>
      <dgm:spPr/>
    </dgm:pt>
  </dgm:ptLst>
  <dgm:cxnLst>
    <dgm:cxn modelId="{1862A11A-3E2D-48DE-9FEA-B6E9B8D18A20}" srcId="{9512A14A-BCDA-4D53-B37D-7D588389C69F}" destId="{26C4C55B-9F46-457A-BC68-11E0767F705F}" srcOrd="1" destOrd="0" parTransId="{85A75E5F-CF18-4D2A-9DE2-860415DBD332}" sibTransId="{47DEEB3C-8778-465B-9F78-699DED320603}"/>
    <dgm:cxn modelId="{E82B352B-F6B9-4FFE-A23F-BCC74EE15EE6}" type="presOf" srcId="{74EBB25C-9D10-4B4D-95DD-29F279415D70}" destId="{559B1949-1258-4997-880A-75EED51440F1}" srcOrd="0" destOrd="0" presId="urn:microsoft.com/office/officeart/2008/layout/LinedList"/>
    <dgm:cxn modelId="{9A95B82D-BA3F-4DC7-B5F8-7922AA14F796}" srcId="{9512A14A-BCDA-4D53-B37D-7D588389C69F}" destId="{C6101AD8-B7C0-4C28-8090-27E0FA3506B4}" srcOrd="3" destOrd="0" parTransId="{005EBB8F-718E-4B9D-8F94-A92AAF13DC55}" sibTransId="{690F0A76-D422-43BE-B1D8-292CCBBDC562}"/>
    <dgm:cxn modelId="{83CDD347-B950-4702-BC10-26D616D32B19}" type="presOf" srcId="{2654B52D-F976-463B-994E-715634D5A2E6}" destId="{FC456ABC-C76A-4DFE-9E7A-333423741B00}" srcOrd="0" destOrd="0" presId="urn:microsoft.com/office/officeart/2008/layout/LinedList"/>
    <dgm:cxn modelId="{07057076-D28D-4AA1-A50B-BAF62503A390}" type="presOf" srcId="{26C4C55B-9F46-457A-BC68-11E0767F705F}" destId="{BF025813-270B-41AF-910D-BD5050345AA3}" srcOrd="0" destOrd="0" presId="urn:microsoft.com/office/officeart/2008/layout/LinedList"/>
    <dgm:cxn modelId="{006D60B1-8693-4357-B6CB-C3D28DACC3F2}" type="presOf" srcId="{C6101AD8-B7C0-4C28-8090-27E0FA3506B4}" destId="{0287906F-72F6-4A49-8C16-7812E86814B6}" srcOrd="0" destOrd="0" presId="urn:microsoft.com/office/officeart/2008/layout/LinedList"/>
    <dgm:cxn modelId="{AEAC92B8-716C-4299-9BF8-4EB2DA72E18D}" type="presOf" srcId="{D7DBAB2A-802E-49A2-A71D-D43814F5E4DD}" destId="{DB57385B-A22F-498D-96D2-F62438BC9866}" srcOrd="0" destOrd="0" presId="urn:microsoft.com/office/officeart/2008/layout/LinedList"/>
    <dgm:cxn modelId="{ED49C6E9-C945-4627-9AC4-698FA8A45E46}" srcId="{9512A14A-BCDA-4D53-B37D-7D588389C69F}" destId="{2654B52D-F976-463B-994E-715634D5A2E6}" srcOrd="4" destOrd="0" parTransId="{594766F4-67DE-4A33-AE27-92D5CBEE673D}" sibTransId="{7147B99D-0493-46B5-BC29-803C6E6CFDD2}"/>
    <dgm:cxn modelId="{51594FEA-10CA-43F0-9CBD-CEF145D7D3E6}" srcId="{9512A14A-BCDA-4D53-B37D-7D588389C69F}" destId="{D7DBAB2A-802E-49A2-A71D-D43814F5E4DD}" srcOrd="0" destOrd="0" parTransId="{A402B333-C3C6-4924-BE72-BBAE0B299FE7}" sibTransId="{643EDA9E-604D-46C0-A122-4E9A340B084C}"/>
    <dgm:cxn modelId="{BCD1BEF2-3931-4237-A41A-74DC2267A7D6}" srcId="{9512A14A-BCDA-4D53-B37D-7D588389C69F}" destId="{74EBB25C-9D10-4B4D-95DD-29F279415D70}" srcOrd="2" destOrd="0" parTransId="{E8A7F673-BFA3-484B-9ABF-6345AB1EC402}" sibTransId="{579E7B83-2512-4DCB-B4ED-BD4EB7225628}"/>
    <dgm:cxn modelId="{B906C9F3-603C-4560-A87E-73F8B8DA8461}" type="presOf" srcId="{9512A14A-BCDA-4D53-B37D-7D588389C69F}" destId="{2B12A1C2-6455-4352-8FBD-03E867C79FBE}" srcOrd="0" destOrd="0" presId="urn:microsoft.com/office/officeart/2008/layout/LinedList"/>
    <dgm:cxn modelId="{BD334615-439E-4D9C-9698-AEF6247FCB26}" type="presParOf" srcId="{2B12A1C2-6455-4352-8FBD-03E867C79FBE}" destId="{223A6852-E2AF-471B-89DB-B2DF9444FF18}" srcOrd="0" destOrd="0" presId="urn:microsoft.com/office/officeart/2008/layout/LinedList"/>
    <dgm:cxn modelId="{EF0FDC4F-7826-4F44-8C99-D021BCF3041A}" type="presParOf" srcId="{2B12A1C2-6455-4352-8FBD-03E867C79FBE}" destId="{EBA36551-106B-492D-92F2-2D3AFBFE5782}" srcOrd="1" destOrd="0" presId="urn:microsoft.com/office/officeart/2008/layout/LinedList"/>
    <dgm:cxn modelId="{EAE123BB-23AC-4695-87E0-CF809327564E}" type="presParOf" srcId="{EBA36551-106B-492D-92F2-2D3AFBFE5782}" destId="{DB57385B-A22F-498D-96D2-F62438BC9866}" srcOrd="0" destOrd="0" presId="urn:microsoft.com/office/officeart/2008/layout/LinedList"/>
    <dgm:cxn modelId="{615353D1-A060-4D8E-BC43-612333B1C859}" type="presParOf" srcId="{EBA36551-106B-492D-92F2-2D3AFBFE5782}" destId="{1D6C2BC3-0AC3-4156-AB07-4EC018D9B358}" srcOrd="1" destOrd="0" presId="urn:microsoft.com/office/officeart/2008/layout/LinedList"/>
    <dgm:cxn modelId="{D9D6D8F6-A546-4346-ACEB-5F0D44262073}" type="presParOf" srcId="{2B12A1C2-6455-4352-8FBD-03E867C79FBE}" destId="{93CC67E2-69FE-44EE-AE13-24958BC005D4}" srcOrd="2" destOrd="0" presId="urn:microsoft.com/office/officeart/2008/layout/LinedList"/>
    <dgm:cxn modelId="{C688ADF3-999B-4BD4-BB7B-321F91B9C45F}" type="presParOf" srcId="{2B12A1C2-6455-4352-8FBD-03E867C79FBE}" destId="{9F6C819B-6BA9-4F96-A75A-3E47DB55BE9D}" srcOrd="3" destOrd="0" presId="urn:microsoft.com/office/officeart/2008/layout/LinedList"/>
    <dgm:cxn modelId="{3D1445F6-4F96-42F6-9D87-C2197F1029F7}" type="presParOf" srcId="{9F6C819B-6BA9-4F96-A75A-3E47DB55BE9D}" destId="{BF025813-270B-41AF-910D-BD5050345AA3}" srcOrd="0" destOrd="0" presId="urn:microsoft.com/office/officeart/2008/layout/LinedList"/>
    <dgm:cxn modelId="{84CC9132-E99A-4EF5-A332-621CA07E48BE}" type="presParOf" srcId="{9F6C819B-6BA9-4F96-A75A-3E47DB55BE9D}" destId="{7474C6A2-FBF2-4871-A43F-E837662038F2}" srcOrd="1" destOrd="0" presId="urn:microsoft.com/office/officeart/2008/layout/LinedList"/>
    <dgm:cxn modelId="{5AB81FC5-4A1B-4A91-BE1C-BAD457A83C79}" type="presParOf" srcId="{2B12A1C2-6455-4352-8FBD-03E867C79FBE}" destId="{651BA586-A178-418A-973B-55408939AED5}" srcOrd="4" destOrd="0" presId="urn:microsoft.com/office/officeart/2008/layout/LinedList"/>
    <dgm:cxn modelId="{7FE9706E-1FBE-4C3E-B0F2-091FCEC60D61}" type="presParOf" srcId="{2B12A1C2-6455-4352-8FBD-03E867C79FBE}" destId="{71F08555-6E4A-49CE-9976-FB88FE27759A}" srcOrd="5" destOrd="0" presId="urn:microsoft.com/office/officeart/2008/layout/LinedList"/>
    <dgm:cxn modelId="{B9EF5DF0-F1BD-4439-991F-BEDAEBD15C3D}" type="presParOf" srcId="{71F08555-6E4A-49CE-9976-FB88FE27759A}" destId="{559B1949-1258-4997-880A-75EED51440F1}" srcOrd="0" destOrd="0" presId="urn:microsoft.com/office/officeart/2008/layout/LinedList"/>
    <dgm:cxn modelId="{2775AE48-73BD-4D31-88CA-58939E8E3B19}" type="presParOf" srcId="{71F08555-6E4A-49CE-9976-FB88FE27759A}" destId="{45127E57-99B4-4965-BFC5-A8F3DA108AC4}" srcOrd="1" destOrd="0" presId="urn:microsoft.com/office/officeart/2008/layout/LinedList"/>
    <dgm:cxn modelId="{7A7DF626-D34A-48AE-A319-26C550B29B2B}" type="presParOf" srcId="{2B12A1C2-6455-4352-8FBD-03E867C79FBE}" destId="{E9463972-1E74-43D5-AC19-672873381907}" srcOrd="6" destOrd="0" presId="urn:microsoft.com/office/officeart/2008/layout/LinedList"/>
    <dgm:cxn modelId="{4BE5C9D9-5098-4024-8BE4-97970611DA8C}" type="presParOf" srcId="{2B12A1C2-6455-4352-8FBD-03E867C79FBE}" destId="{6FCB9AED-58F0-4D83-AC76-A2742E6131A8}" srcOrd="7" destOrd="0" presId="urn:microsoft.com/office/officeart/2008/layout/LinedList"/>
    <dgm:cxn modelId="{22C76CFA-8B10-4CF3-A3F8-325CBE19BCBA}" type="presParOf" srcId="{6FCB9AED-58F0-4D83-AC76-A2742E6131A8}" destId="{0287906F-72F6-4A49-8C16-7812E86814B6}" srcOrd="0" destOrd="0" presId="urn:microsoft.com/office/officeart/2008/layout/LinedList"/>
    <dgm:cxn modelId="{E8E97BB1-CECB-4FFA-972D-7B212E7FD2C3}" type="presParOf" srcId="{6FCB9AED-58F0-4D83-AC76-A2742E6131A8}" destId="{3AD1FCA4-CE04-4DC7-B74B-572FB7CDFC7C}" srcOrd="1" destOrd="0" presId="urn:microsoft.com/office/officeart/2008/layout/LinedList"/>
    <dgm:cxn modelId="{32945D5B-E1FD-4427-B566-B0148EC741A0}" type="presParOf" srcId="{2B12A1C2-6455-4352-8FBD-03E867C79FBE}" destId="{353934FA-B963-420A-8AB1-422860106F20}" srcOrd="8" destOrd="0" presId="urn:microsoft.com/office/officeart/2008/layout/LinedList"/>
    <dgm:cxn modelId="{079106F3-3F97-4EAD-A651-1F01C0056849}" type="presParOf" srcId="{2B12A1C2-6455-4352-8FBD-03E867C79FBE}" destId="{E40CA076-537A-439D-8E75-8E8DE620EC95}" srcOrd="9" destOrd="0" presId="urn:microsoft.com/office/officeart/2008/layout/LinedList"/>
    <dgm:cxn modelId="{D6B235D1-7E3C-4BA3-8138-9FBFAC37671B}" type="presParOf" srcId="{E40CA076-537A-439D-8E75-8E8DE620EC95}" destId="{FC456ABC-C76A-4DFE-9E7A-333423741B00}" srcOrd="0" destOrd="0" presId="urn:microsoft.com/office/officeart/2008/layout/LinedList"/>
    <dgm:cxn modelId="{F64F60D6-9886-4C68-8B94-D8B5FA20D4E6}" type="presParOf" srcId="{E40CA076-537A-439D-8E75-8E8DE620EC95}" destId="{DEB4D019-A8AC-480C-8375-DD218AA351B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B355C1-1D1A-403F-97CA-741996F156E9}">
      <dsp:nvSpPr>
        <dsp:cNvPr id="0" name=""/>
        <dsp:cNvSpPr/>
      </dsp:nvSpPr>
      <dsp:spPr>
        <a:xfrm>
          <a:off x="2323639" y="799743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2156" y="842791"/>
        <a:ext cx="26717" cy="5343"/>
      </dsp:txXfrm>
    </dsp:sp>
    <dsp:sp modelId="{997B3E89-B78C-4D84-9D7D-C155C94C9790}">
      <dsp:nvSpPr>
        <dsp:cNvPr id="0" name=""/>
        <dsp:cNvSpPr/>
      </dsp:nvSpPr>
      <dsp:spPr>
        <a:xfrm>
          <a:off x="2168" y="148482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Apply online - </a:t>
          </a:r>
          <a:r>
            <a:rPr lang="en-GB" sz="1600" b="1" kern="1200"/>
            <a:t>HCUC website</a:t>
          </a:r>
          <a:r>
            <a:rPr lang="en-GB" sz="1600" kern="1200"/>
            <a:t>, NAS, Not Going to Uni </a:t>
          </a:r>
          <a:endParaRPr lang="en-US" sz="1600" kern="1200"/>
        </a:p>
      </dsp:txBody>
      <dsp:txXfrm>
        <a:off x="2168" y="148482"/>
        <a:ext cx="2323270" cy="1393962"/>
      </dsp:txXfrm>
    </dsp:sp>
    <dsp:sp modelId="{3B315819-B488-48B9-BEF0-716CBCB885CF}">
      <dsp:nvSpPr>
        <dsp:cNvPr id="0" name=""/>
        <dsp:cNvSpPr/>
      </dsp:nvSpPr>
      <dsp:spPr>
        <a:xfrm>
          <a:off x="5181262" y="799743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19779" y="842791"/>
        <a:ext cx="26717" cy="5343"/>
      </dsp:txXfrm>
    </dsp:sp>
    <dsp:sp modelId="{6FD6010B-6A4F-42CA-A7BD-6B7A1EB94BEF}">
      <dsp:nvSpPr>
        <dsp:cNvPr id="0" name=""/>
        <dsp:cNvSpPr/>
      </dsp:nvSpPr>
      <dsp:spPr>
        <a:xfrm>
          <a:off x="2859791" y="148482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Interview &amp; Assessment (</a:t>
          </a:r>
          <a:r>
            <a:rPr lang="en-GB" sz="1600" b="1" kern="1200"/>
            <a:t>2-parts) </a:t>
          </a:r>
          <a:endParaRPr lang="en-US" sz="1600" kern="1200"/>
        </a:p>
      </dsp:txBody>
      <dsp:txXfrm>
        <a:off x="2859791" y="148482"/>
        <a:ext cx="2323270" cy="1393962"/>
      </dsp:txXfrm>
    </dsp:sp>
    <dsp:sp modelId="{4E188144-2A2C-4B58-AC71-C999DB7A4609}">
      <dsp:nvSpPr>
        <dsp:cNvPr id="0" name=""/>
        <dsp:cNvSpPr/>
      </dsp:nvSpPr>
      <dsp:spPr>
        <a:xfrm>
          <a:off x="8038885" y="799743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277402" y="842791"/>
        <a:ext cx="26717" cy="5343"/>
      </dsp:txXfrm>
    </dsp:sp>
    <dsp:sp modelId="{E0885F01-C18C-4026-B400-BF7A5AF6599C}">
      <dsp:nvSpPr>
        <dsp:cNvPr id="0" name=""/>
        <dsp:cNvSpPr/>
      </dsp:nvSpPr>
      <dsp:spPr>
        <a:xfrm>
          <a:off x="5717414" y="148482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1</a:t>
          </a:r>
          <a:r>
            <a:rPr lang="en-GB" sz="1600" b="1" kern="1200" baseline="30000"/>
            <a:t>st</a:t>
          </a:r>
          <a:r>
            <a:rPr lang="en-GB" sz="1600" b="1" kern="1200"/>
            <a:t> part </a:t>
          </a:r>
          <a:r>
            <a:rPr lang="en-GB" sz="1600" kern="1200"/>
            <a:t>– BKSB &amp; Documents - </a:t>
          </a:r>
          <a:r>
            <a:rPr lang="en-GB" sz="1600" i="1" kern="1200"/>
            <a:t>Passport/residence card, GCSE certificates and CV</a:t>
          </a:r>
          <a:endParaRPr lang="en-US" sz="1600" kern="1200"/>
        </a:p>
      </dsp:txBody>
      <dsp:txXfrm>
        <a:off x="5717414" y="148482"/>
        <a:ext cx="2323270" cy="1393962"/>
      </dsp:txXfrm>
    </dsp:sp>
    <dsp:sp modelId="{6103E9A3-EA3F-4780-B5C0-540CB238AFA6}">
      <dsp:nvSpPr>
        <dsp:cNvPr id="0" name=""/>
        <dsp:cNvSpPr/>
      </dsp:nvSpPr>
      <dsp:spPr>
        <a:xfrm>
          <a:off x="1163804" y="1540644"/>
          <a:ext cx="8572868" cy="503752"/>
        </a:xfrm>
        <a:custGeom>
          <a:avLst/>
          <a:gdLst/>
          <a:ahLst/>
          <a:cxnLst/>
          <a:rect l="0" t="0" r="0" b="0"/>
          <a:pathLst>
            <a:path>
              <a:moveTo>
                <a:pt x="8572868" y="0"/>
              </a:moveTo>
              <a:lnTo>
                <a:pt x="8572868" y="268976"/>
              </a:lnTo>
              <a:lnTo>
                <a:pt x="0" y="268976"/>
              </a:lnTo>
              <a:lnTo>
                <a:pt x="0" y="503752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35500" y="1789849"/>
        <a:ext cx="429475" cy="5343"/>
      </dsp:txXfrm>
    </dsp:sp>
    <dsp:sp modelId="{979013EC-9D2B-4F77-B2BC-256A35C36937}">
      <dsp:nvSpPr>
        <dsp:cNvPr id="0" name=""/>
        <dsp:cNvSpPr/>
      </dsp:nvSpPr>
      <dsp:spPr>
        <a:xfrm>
          <a:off x="8575037" y="148482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2</a:t>
          </a:r>
          <a:r>
            <a:rPr lang="en-GB" sz="1600" b="1" kern="1200" baseline="30000"/>
            <a:t>nd</a:t>
          </a:r>
          <a:r>
            <a:rPr lang="en-GB" sz="1600" b="1" kern="1200"/>
            <a:t> part </a:t>
          </a:r>
          <a:r>
            <a:rPr lang="en-GB" sz="1600" kern="1200"/>
            <a:t>– Interview with curriculum assessor &amp; Skills Scan </a:t>
          </a:r>
          <a:endParaRPr lang="en-US" sz="1600" kern="1200"/>
        </a:p>
      </dsp:txBody>
      <dsp:txXfrm>
        <a:off x="8575037" y="148482"/>
        <a:ext cx="2323270" cy="1393962"/>
      </dsp:txXfrm>
    </dsp:sp>
    <dsp:sp modelId="{1EB70021-938B-4574-86A4-054FFD7FAC5E}">
      <dsp:nvSpPr>
        <dsp:cNvPr id="0" name=""/>
        <dsp:cNvSpPr/>
      </dsp:nvSpPr>
      <dsp:spPr>
        <a:xfrm>
          <a:off x="2323639" y="2728058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62156" y="2771106"/>
        <a:ext cx="26717" cy="5343"/>
      </dsp:txXfrm>
    </dsp:sp>
    <dsp:sp modelId="{5B74628B-E6B4-4D13-BDED-F202BEE17009}">
      <dsp:nvSpPr>
        <dsp:cNvPr id="0" name=""/>
        <dsp:cNvSpPr/>
      </dsp:nvSpPr>
      <dsp:spPr>
        <a:xfrm>
          <a:off x="2168" y="2076797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If approved by the assessor, your </a:t>
          </a:r>
          <a:r>
            <a:rPr lang="en-GB" sz="1600" b="1" kern="1200"/>
            <a:t>CV will go out to available employers</a:t>
          </a:r>
          <a:endParaRPr lang="en-US" sz="1600" kern="1200"/>
        </a:p>
      </dsp:txBody>
      <dsp:txXfrm>
        <a:off x="2168" y="2076797"/>
        <a:ext cx="2323270" cy="1393962"/>
      </dsp:txXfrm>
    </dsp:sp>
    <dsp:sp modelId="{3953718E-E70C-4D0F-9618-A883D0961DA9}">
      <dsp:nvSpPr>
        <dsp:cNvPr id="0" name=""/>
        <dsp:cNvSpPr/>
      </dsp:nvSpPr>
      <dsp:spPr>
        <a:xfrm>
          <a:off x="5181262" y="2728058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19779" y="2771106"/>
        <a:ext cx="26717" cy="5343"/>
      </dsp:txXfrm>
    </dsp:sp>
    <dsp:sp modelId="{97445695-DE92-46D7-9F71-175E9640A8BC}">
      <dsp:nvSpPr>
        <dsp:cNvPr id="0" name=""/>
        <dsp:cNvSpPr/>
      </dsp:nvSpPr>
      <dsp:spPr>
        <a:xfrm>
          <a:off x="2859791" y="2076797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If shortlisted for a </a:t>
          </a:r>
          <a:r>
            <a:rPr lang="en-GB" sz="1600" b="1" kern="1200"/>
            <a:t>job interview</a:t>
          </a:r>
          <a:r>
            <a:rPr lang="en-GB" sz="1600" kern="1200"/>
            <a:t>, we’ll arrange it with you</a:t>
          </a:r>
          <a:endParaRPr lang="en-US" sz="1600" kern="1200"/>
        </a:p>
      </dsp:txBody>
      <dsp:txXfrm>
        <a:off x="2859791" y="2076797"/>
        <a:ext cx="2323270" cy="1393962"/>
      </dsp:txXfrm>
    </dsp:sp>
    <dsp:sp modelId="{20F64F3E-35FB-4892-8A92-9A674DB7EAEC}">
      <dsp:nvSpPr>
        <dsp:cNvPr id="0" name=""/>
        <dsp:cNvSpPr/>
      </dsp:nvSpPr>
      <dsp:spPr>
        <a:xfrm>
          <a:off x="8038885" y="2728058"/>
          <a:ext cx="5037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3752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277402" y="2771106"/>
        <a:ext cx="26717" cy="5343"/>
      </dsp:txXfrm>
    </dsp:sp>
    <dsp:sp modelId="{6D683B8E-47CC-4698-A54A-3BA236D5E7D1}">
      <dsp:nvSpPr>
        <dsp:cNvPr id="0" name=""/>
        <dsp:cNvSpPr/>
      </dsp:nvSpPr>
      <dsp:spPr>
        <a:xfrm>
          <a:off x="5717414" y="2076797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If successful at the interview, employer will </a:t>
          </a:r>
          <a:r>
            <a:rPr lang="en-GB" sz="1600" b="1" kern="1200"/>
            <a:t>offer you the job role</a:t>
          </a:r>
          <a:endParaRPr lang="en-US" sz="1600" kern="1200"/>
        </a:p>
      </dsp:txBody>
      <dsp:txXfrm>
        <a:off x="5717414" y="2076797"/>
        <a:ext cx="2323270" cy="1393962"/>
      </dsp:txXfrm>
    </dsp:sp>
    <dsp:sp modelId="{B2EB838A-15B4-43A9-B0E1-ABCC5E82323E}">
      <dsp:nvSpPr>
        <dsp:cNvPr id="0" name=""/>
        <dsp:cNvSpPr/>
      </dsp:nvSpPr>
      <dsp:spPr>
        <a:xfrm>
          <a:off x="8575037" y="2076797"/>
          <a:ext cx="2323270" cy="139396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842" tIns="119497" rIns="113842" bIns="1194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The college will </a:t>
          </a:r>
          <a:r>
            <a:rPr lang="en-GB" sz="1600" b="1" kern="1200"/>
            <a:t>enrol</a:t>
          </a:r>
          <a:r>
            <a:rPr lang="en-GB" sz="1600" kern="1200"/>
            <a:t> you onto the apprenticeship training programme / complete apprenticeship contracts </a:t>
          </a:r>
          <a:endParaRPr lang="en-US" sz="1600" kern="1200"/>
        </a:p>
      </dsp:txBody>
      <dsp:txXfrm>
        <a:off x="8575037" y="2076797"/>
        <a:ext cx="2323270" cy="13939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A6852-E2AF-471B-89DB-B2DF9444FF18}">
      <dsp:nvSpPr>
        <dsp:cNvPr id="0" name=""/>
        <dsp:cNvSpPr/>
      </dsp:nvSpPr>
      <dsp:spPr>
        <a:xfrm>
          <a:off x="0" y="419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57385B-A22F-498D-96D2-F62438BC9866}">
      <dsp:nvSpPr>
        <dsp:cNvPr id="0" name=""/>
        <dsp:cNvSpPr/>
      </dsp:nvSpPr>
      <dsp:spPr>
        <a:xfrm>
          <a:off x="0" y="419"/>
          <a:ext cx="8128000" cy="687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 will be appointed an </a:t>
          </a:r>
          <a:r>
            <a:rPr lang="en-GB" altLang="en-US" sz="1800" b="1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assessor </a:t>
          </a: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from college who visits you at work every 8 weeks</a:t>
          </a:r>
          <a:endParaRPr lang="en-GB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19"/>
        <a:ext cx="8128000" cy="687053"/>
      </dsp:txXfrm>
    </dsp:sp>
    <dsp:sp modelId="{93CC67E2-69FE-44EE-AE13-24958BC005D4}">
      <dsp:nvSpPr>
        <dsp:cNvPr id="0" name=""/>
        <dsp:cNvSpPr/>
      </dsp:nvSpPr>
      <dsp:spPr>
        <a:xfrm>
          <a:off x="0" y="687473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025813-270B-41AF-910D-BD5050345AA3}">
      <dsp:nvSpPr>
        <dsp:cNvPr id="0" name=""/>
        <dsp:cNvSpPr/>
      </dsp:nvSpPr>
      <dsp:spPr>
        <a:xfrm>
          <a:off x="0" y="687473"/>
          <a:ext cx="8128000" cy="687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Your assessor and </a:t>
          </a:r>
          <a:r>
            <a:rPr lang="en-GB" altLang="en-US" sz="1800" b="1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work place mentor </a:t>
          </a: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provides specialist support </a:t>
          </a:r>
          <a:endParaRPr lang="en-GB" alt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87473"/>
        <a:ext cx="8128000" cy="687053"/>
      </dsp:txXfrm>
    </dsp:sp>
    <dsp:sp modelId="{651BA586-A178-418A-973B-55408939AED5}">
      <dsp:nvSpPr>
        <dsp:cNvPr id="0" name=""/>
        <dsp:cNvSpPr/>
      </dsp:nvSpPr>
      <dsp:spPr>
        <a:xfrm>
          <a:off x="0" y="1374527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9B1949-1258-4997-880A-75EED51440F1}">
      <dsp:nvSpPr>
        <dsp:cNvPr id="0" name=""/>
        <dsp:cNvSpPr/>
      </dsp:nvSpPr>
      <dsp:spPr>
        <a:xfrm>
          <a:off x="0" y="1374527"/>
          <a:ext cx="8128000" cy="687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You’ll </a:t>
          </a:r>
          <a:r>
            <a:rPr lang="en-GB" altLang="en-US" sz="1800" b="1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attend college</a:t>
          </a: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, usually for one day per week</a:t>
          </a:r>
        </a:p>
      </dsp:txBody>
      <dsp:txXfrm>
        <a:off x="0" y="1374527"/>
        <a:ext cx="8128000" cy="687053"/>
      </dsp:txXfrm>
    </dsp:sp>
    <dsp:sp modelId="{E9463972-1E74-43D5-AC19-672873381907}">
      <dsp:nvSpPr>
        <dsp:cNvPr id="0" name=""/>
        <dsp:cNvSpPr/>
      </dsp:nvSpPr>
      <dsp:spPr>
        <a:xfrm>
          <a:off x="0" y="2061580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7906F-72F6-4A49-8C16-7812E86814B6}">
      <dsp:nvSpPr>
        <dsp:cNvPr id="0" name=""/>
        <dsp:cNvSpPr/>
      </dsp:nvSpPr>
      <dsp:spPr>
        <a:xfrm>
          <a:off x="0" y="2061580"/>
          <a:ext cx="8128000" cy="687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You are responsible for your own learning (</a:t>
          </a:r>
          <a:r>
            <a:rPr lang="en-GB" altLang="en-US" sz="1800" b="1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self-study</a:t>
          </a: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)</a:t>
          </a:r>
        </a:p>
      </dsp:txBody>
      <dsp:txXfrm>
        <a:off x="0" y="2061580"/>
        <a:ext cx="8128000" cy="687053"/>
      </dsp:txXfrm>
    </dsp:sp>
    <dsp:sp modelId="{353934FA-B963-420A-8AB1-422860106F20}">
      <dsp:nvSpPr>
        <dsp:cNvPr id="0" name=""/>
        <dsp:cNvSpPr/>
      </dsp:nvSpPr>
      <dsp:spPr>
        <a:xfrm>
          <a:off x="0" y="2748634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456ABC-C76A-4DFE-9E7A-333423741B00}">
      <dsp:nvSpPr>
        <dsp:cNvPr id="0" name=""/>
        <dsp:cNvSpPr/>
      </dsp:nvSpPr>
      <dsp:spPr>
        <a:xfrm>
          <a:off x="0" y="2748634"/>
          <a:ext cx="8128000" cy="687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Arial" panose="020B0604020202020204" pitchFamily="34" charset="0"/>
              <a:ea typeface="ＭＳ Ｐゴシック"/>
              <a:cs typeface="Arial" panose="020B0604020202020204" pitchFamily="34" charset="0"/>
            </a:rPr>
            <a:t>At the end of your apprenticeship, you’ll be assessed by an external assessor - End Point Assessment (EPA)</a:t>
          </a:r>
          <a:endParaRPr lang="en-GB" alt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48634"/>
        <a:ext cx="8128000" cy="687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BC92A-3635-3C64-8026-2D930EF554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CDD8A1-DB54-5267-1A0F-A656879F59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7735A-8723-AD89-3C9C-1CFA845022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59D05-38BF-8A56-3641-702FEC1B6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9CEC3-B181-DDC6-2D6F-F08AD199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4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6D347-A00F-6D49-6602-1B037F2C4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F61B6-68E2-82F5-EA2A-7BEAB9736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0BCB7-EFC0-75E3-782D-AE2BEF1B5E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DB54D-1732-0679-02A5-6CC1AAAD3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B68C1-9AD0-F7A3-D31F-2B8BF1241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90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50D60-9D1B-CD09-23CF-4D349755E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502DE-8EA9-3C5C-5A41-2E1D7F8FF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09E62-C1F6-1A3A-E027-84D5349E9B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775D83-9C23-153C-D884-1D3510F3C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10E24-53A0-C3CD-B1DB-379DB3764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34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25355-D93E-9C78-794F-C9232C104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1CA01-C2DA-B790-9667-554AA7383D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8C36C-CD6D-4859-A129-C192AECE5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AA6F5-5A76-9085-F2B2-EC7DDFA223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04D936-2A70-B938-C070-DFF3AB937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36EEE3-B5E8-5DD6-5513-E64597F78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8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AC450-B0DB-998B-9F0D-3F82B3E5A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CD9E0-7D87-2825-EEC5-37E19C0AA9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D3320E-9B74-2FFC-B963-92042C930B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9EBA5F-AD08-E891-767A-1D9D89ED9F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513FF6-DD2E-134F-BB21-1B5287E6F8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1B7FFB-76DB-7771-AAB2-1A55A14D4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E6456C-0CE6-E20E-4F78-1BD53277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953B6E-6B0A-18B0-403E-9AC0C9364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01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1A8CE-D8D8-ABEF-3713-95E8F7866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152568-BA82-5D99-2CED-4F85E895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B38D48-FF8C-4628-30C2-4E54D68D7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CF52C0-0432-F38B-85E3-8D7C73EC7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90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1209D0-B7B8-8AD3-AF3B-0840116C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1638C5-2993-59F0-FB49-CCA4FCC08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CD60D4-DC17-11DD-2CD6-23EFD269C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73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E98D2-4C4B-5819-7019-158C2AA40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E7F25-A4EE-69EE-B86C-2595B9F5A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95C022-243F-521B-4696-B9E18DA55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C4210E-76DC-437E-8CAE-E3FC27B2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B7D4F7-972C-E24B-8240-860BC60FE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0666F-F8F8-93D9-A59B-656D995BF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432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9FB0A-5C9B-E71D-D8A4-99EA98384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FB3614-886A-55A3-45CE-DB21B2D3AC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3D4A79-2C0C-4F53-CE37-D5E3DC4345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8BD00-9D2C-4090-AA09-4122BD9D4D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65B896-717E-D0F7-1C19-6E1B7DAE5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57EB9-D831-86E2-110D-55776BB2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96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95DB7-B00C-CB94-84E0-04E0DB7CA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A8C1DB-299A-7355-06E2-971360B92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14046-313F-CE51-3B4C-F2B07690BF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8C604-E283-FC43-9FD9-6CE47B37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03CE9-A33F-E06A-C2A4-6C4147CF8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76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5A3A06-50B0-8545-AE34-91BE18E0B3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27799-E28A-7D5B-14BB-08FC1D3E0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29D8B3-0144-E5B4-2312-B5A9F6FAD0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3BD5D-964F-3B8A-6DA5-C4B24E36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064E6F-3715-F062-E8E8-EF315776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818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40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3916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0016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38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0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49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1576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7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9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5454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AB5E-DF11-4053-9DB7-B540E31D5DF2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FDE98-DCC7-4493-A3D1-0029BC025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356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1F268CC-F75D-8B0E-3FB9-E455F535E622}"/>
              </a:ext>
            </a:extLst>
          </p:cNvPr>
          <p:cNvSpPr/>
          <p:nvPr userDrawn="1"/>
        </p:nvSpPr>
        <p:spPr>
          <a:xfrm flipV="1">
            <a:off x="0" y="5890846"/>
            <a:ext cx="12192000" cy="967154"/>
          </a:xfrm>
          <a:prstGeom prst="rect">
            <a:avLst/>
          </a:prstGeom>
          <a:solidFill>
            <a:srgbClr val="5A37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35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B3B5B4-E2AE-C422-EF56-B952F4E95C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9"/>
          <a:stretch/>
        </p:blipFill>
        <p:spPr>
          <a:xfrm>
            <a:off x="6045212" y="5890846"/>
            <a:ext cx="6146788" cy="9671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1EEB04-ABAF-E3EA-1F95-34935540D77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4" y="5890846"/>
            <a:ext cx="2219293" cy="96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81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6461DA-BD8B-3F2F-F8E8-1B9634BE6CC7}"/>
              </a:ext>
            </a:extLst>
          </p:cNvPr>
          <p:cNvSpPr/>
          <p:nvPr userDrawn="1"/>
        </p:nvSpPr>
        <p:spPr>
          <a:xfrm flipV="1">
            <a:off x="0" y="5890846"/>
            <a:ext cx="12192000" cy="967154"/>
          </a:xfrm>
          <a:prstGeom prst="rect">
            <a:avLst/>
          </a:prstGeom>
          <a:solidFill>
            <a:srgbClr val="5A37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35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6127E3-71D1-5C4A-D717-553B184C03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9"/>
          <a:stretch/>
        </p:blipFill>
        <p:spPr>
          <a:xfrm>
            <a:off x="6045212" y="5890846"/>
            <a:ext cx="6146788" cy="9671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DEDFB7-4915-7110-4443-E0AEE6567EE1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4" y="5890846"/>
            <a:ext cx="2219293" cy="96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30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cid:image005.jpg@01D94502.8DD4E090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www.gov.uk/apply-apprenticeship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apprenticeships.hcuc.ac.uk/" TargetMode="External"/><Relationship Id="rId5" Type="http://schemas.openxmlformats.org/officeDocument/2006/relationships/hyperlink" Target="https://uk.indeed.com/" TargetMode="External"/><Relationship Id="rId4" Type="http://schemas.openxmlformats.org/officeDocument/2006/relationships/hyperlink" Target="https://notgoingtouni.co.uk/" TargetMode="External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knadeem@uxbridgecollege.ac.uk" TargetMode="External"/><Relationship Id="rId2" Type="http://schemas.openxmlformats.org/officeDocument/2006/relationships/hyperlink" Target="mailto:aarmson@uxbridgecollege.ac.uk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mailto:akiriti.chauhan@hruc.ac.uk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84E219DC-B9AE-0387-3635-C530E7527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958" y="267285"/>
            <a:ext cx="8812215" cy="553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8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27BBCBF-4798-2490-9EF2-64E93BE2574A}"/>
              </a:ext>
            </a:extLst>
          </p:cNvPr>
          <p:cNvSpPr txBox="1">
            <a:spLocks/>
          </p:cNvSpPr>
          <p:nvPr/>
        </p:nvSpPr>
        <p:spPr>
          <a:xfrm>
            <a:off x="1298256" y="229366"/>
            <a:ext cx="9595488" cy="91747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>
                <a:solidFill>
                  <a:schemeClr val="accent5"/>
                </a:solidFill>
                <a:latin typeface="Calibri"/>
                <a:cs typeface="Calibri"/>
              </a:rPr>
              <a:t>Our Apprentices are doing some amazing things!</a:t>
            </a:r>
            <a:endParaRPr lang="en-US" sz="3600">
              <a:solidFill>
                <a:schemeClr val="accent5"/>
              </a:solidFill>
              <a:cs typeface="Calibri Light" panose="020F0302020204030204"/>
            </a:endParaRPr>
          </a:p>
        </p:txBody>
      </p:sp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E41FF0A-9F76-2673-13F9-3D94CC54B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09" y="913659"/>
            <a:ext cx="4752660" cy="4778282"/>
          </a:xfrm>
          <a:prstGeom prst="rect">
            <a:avLst/>
          </a:prstGeom>
        </p:spPr>
      </p:pic>
      <p:pic>
        <p:nvPicPr>
          <p:cNvPr id="9" name="Picture 8" descr="Text">
            <a:extLst>
              <a:ext uri="{FF2B5EF4-FFF2-40B4-BE49-F238E27FC236}">
                <a16:creationId xmlns:a16="http://schemas.microsoft.com/office/drawing/2014/main" id="{DFCACD2C-F612-164E-6250-5008DD83C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619" y="913659"/>
            <a:ext cx="4752660" cy="477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878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6B3425C-0C99-97DB-48F8-87AE6503C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170" y="1028849"/>
            <a:ext cx="7195125" cy="253737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354797B-6545-B592-02B1-9A32DBFFF54E}"/>
              </a:ext>
            </a:extLst>
          </p:cNvPr>
          <p:cNvSpPr txBox="1">
            <a:spLocks/>
          </p:cNvSpPr>
          <p:nvPr/>
        </p:nvSpPr>
        <p:spPr>
          <a:xfrm>
            <a:off x="1298256" y="111378"/>
            <a:ext cx="9595488" cy="91747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>
                <a:solidFill>
                  <a:schemeClr val="accent5"/>
                </a:solidFill>
                <a:latin typeface="Calibri"/>
                <a:cs typeface="Calibri"/>
              </a:rPr>
              <a:t>Our Apprentices are doing some </a:t>
            </a:r>
          </a:p>
          <a:p>
            <a:pPr algn="ctr"/>
            <a:r>
              <a:rPr lang="en-US" sz="3600" b="1">
                <a:solidFill>
                  <a:schemeClr val="accent5"/>
                </a:solidFill>
                <a:latin typeface="Calibri"/>
                <a:cs typeface="Calibri"/>
              </a:rPr>
              <a:t>amazing things!</a:t>
            </a:r>
            <a:endParaRPr lang="en-US" sz="3600">
              <a:solidFill>
                <a:schemeClr val="accent5"/>
              </a:solidFill>
              <a:cs typeface="Calibri Light" panose="020F0302020204030204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1A6A18-200B-FD87-97BD-C90E513850B2}"/>
              </a:ext>
            </a:extLst>
          </p:cNvPr>
          <p:cNvGrpSpPr/>
          <p:nvPr/>
        </p:nvGrpSpPr>
        <p:grpSpPr>
          <a:xfrm>
            <a:off x="952253" y="3753135"/>
            <a:ext cx="10293501" cy="1869744"/>
            <a:chOff x="-173704" y="148482"/>
            <a:chExt cx="2499142" cy="139396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4E9F34-5446-44E0-E622-15C29E950FDA}"/>
                </a:ext>
              </a:extLst>
            </p:cNvPr>
            <p:cNvSpPr/>
            <p:nvPr/>
          </p:nvSpPr>
          <p:spPr>
            <a:xfrm>
              <a:off x="2168" y="148482"/>
              <a:ext cx="2323270" cy="139396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9A19EDD-CF83-DB13-BC6F-FB9C6C02BF3B}"/>
                </a:ext>
              </a:extLst>
            </p:cNvPr>
            <p:cNvSpPr txBox="1"/>
            <p:nvPr/>
          </p:nvSpPr>
          <p:spPr>
            <a:xfrm>
              <a:off x="-173704" y="148482"/>
              <a:ext cx="2323270" cy="1393962"/>
            </a:xfrm>
            <a:prstGeom prst="rect">
              <a:avLst/>
            </a:prstGeom>
            <a:solidFill>
              <a:schemeClr val="bg1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842" tIns="119497" rIns="113842" bIns="119497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Our apprentice, Tyler, won a </a:t>
              </a:r>
              <a:br>
                <a:rPr lang="en-GB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en-GB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gold medal at WorldSkills</a:t>
              </a:r>
              <a:r>
                <a:rPr lang="en-GB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. </a:t>
              </a:r>
              <a:br>
                <a:rPr lang="en-GB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</a:br>
              <a:r>
                <a:rPr lang="en-GB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This is a prestigious Olympic style competition for apprentices across the country to showcase their skills!</a:t>
              </a:r>
              <a:endParaRPr lang="en-US" kern="12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pic>
        <p:nvPicPr>
          <p:cNvPr id="10" name="Picture 9" descr="A person holding a sign&#10;&#10;Description automatically generated">
            <a:extLst>
              <a:ext uri="{FF2B5EF4-FFF2-40B4-BE49-F238E27FC236}">
                <a16:creationId xmlns:a16="http://schemas.microsoft.com/office/drawing/2014/main" id="{520E236A-D1D3-A472-50CD-3038D247E982}"/>
              </a:ext>
            </a:extLst>
          </p:cNvPr>
          <p:cNvPicPr>
            <a:picLocks noChangeAspect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87"/>
          <a:stretch>
            <a:fillRect/>
          </a:stretch>
        </p:blipFill>
        <p:spPr bwMode="auto">
          <a:xfrm>
            <a:off x="8884693" y="928048"/>
            <a:ext cx="3307307" cy="26381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3711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20A28-FBE7-DF61-C863-BD0B88E11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" y="35941"/>
            <a:ext cx="10515600" cy="869315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400" b="1">
                <a:solidFill>
                  <a:srgbClr val="7030A0"/>
                </a:solidFill>
                <a:latin typeface="Arial" pitchFamily="34"/>
                <a:cs typeface="Arial" pitchFamily="34"/>
              </a:rPr>
            </a:br>
            <a:r>
              <a:rPr lang="en-US" sz="4400" b="1">
                <a:solidFill>
                  <a:srgbClr val="7030A0"/>
                </a:solidFill>
                <a:latin typeface="Arial" pitchFamily="34"/>
                <a:cs typeface="Arial" pitchFamily="34"/>
              </a:rPr>
              <a:t>HRUC Apprenticeship Offer </a:t>
            </a:r>
            <a:br>
              <a:rPr lang="en-US" sz="4400" b="1">
                <a:solidFill>
                  <a:srgbClr val="7030A0"/>
                </a:solidFill>
                <a:latin typeface="Arial" pitchFamily="34"/>
                <a:cs typeface="Arial" pitchFamily="34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A2D05-F556-45CD-1215-450FD863DC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0416" y="1222120"/>
            <a:ext cx="4273296" cy="4502023"/>
          </a:xfrm>
        </p:spPr>
        <p:txBody>
          <a:bodyPr>
            <a:noAutofit/>
          </a:bodyPr>
          <a:lstStyle/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Accounting (L2, L3, L4) 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Accounting Taxation Technician (L4)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   Autocare Technician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​(L2) 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   Business Administration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​(L3)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latin typeface="Arial" pitchFamily="34"/>
                <a:ea typeface="ＭＳ Ｐゴシック" pitchFamily="34"/>
                <a:cs typeface="Arial" pitchFamily="34"/>
              </a:rPr>
              <a:t>   Bus and Coach Apprenticeship (L3) with Metroline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/>
              <a:ea typeface="ＭＳ Ｐゴシック" pitchFamily="34"/>
              <a:cs typeface="Arial" pitchFamily="34"/>
            </a:endParaRP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Carpentry and Joinery (L2/L3)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Chef de </a:t>
            </a:r>
            <a:r>
              <a:rPr kumimoji="0" lang="en-GB" sz="12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Partie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Childcare/Early Years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​(L2, 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latin typeface="Arial" pitchFamily="34"/>
                <a:ea typeface="ＭＳ Ｐゴシック" pitchFamily="34"/>
                <a:cs typeface="Arial" pitchFamily="34"/>
              </a:rPr>
              <a:t>   </a:t>
            </a:r>
            <a:r>
              <a:rPr lang="en-GB" sz="1200" kern="0" dirty="0">
                <a:latin typeface="Arial" pitchFamily="34"/>
                <a:ea typeface="ＭＳ Ｐゴシック" pitchFamily="34"/>
                <a:cs typeface="Arial" pitchFamily="34"/>
              </a:rPr>
              <a:t>Commis / Production Chef</a:t>
            </a:r>
            <a:r>
              <a:rPr lang="en-US" sz="1200" kern="0" dirty="0">
                <a:latin typeface="Arial" pitchFamily="34"/>
                <a:ea typeface="ＭＳ Ｐゴシック" pitchFamily="34"/>
                <a:cs typeface="Arial" pitchFamily="34"/>
              </a:rPr>
              <a:t>​ (L2)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Community Sports Activator (L2)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Construction Site Technician (L4)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Customer Service – Practitioner and Specialist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​(L2/L3)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  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Dental Nursing 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​(L3)</a:t>
            </a:r>
          </a:p>
          <a:p>
            <a:pPr marL="257175" marR="0" lvl="0" indent="-257175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/>
                <a:ea typeface="ＭＳ Ｐゴシック" pitchFamily="34"/>
                <a:cs typeface="Arial" pitchFamily="34"/>
              </a:rPr>
              <a:t>   </a:t>
            </a:r>
            <a:r>
              <a:rPr lang="en-GB" sz="1200" kern="0" dirty="0">
                <a:latin typeface="Arial" pitchFamily="34"/>
                <a:ea typeface="ＭＳ Ｐゴシック" pitchFamily="34"/>
                <a:cs typeface="Arial" pitchFamily="34"/>
              </a:rPr>
              <a:t>Digital Marketer (L3)</a:t>
            </a:r>
          </a:p>
          <a:p>
            <a:pPr marL="0" indent="0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61039A-E30A-09B6-92B3-2799ECFE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0560" y="1240409"/>
            <a:ext cx="4258056" cy="4351338"/>
          </a:xfrm>
        </p:spPr>
        <p:txBody>
          <a:bodyPr>
            <a:normAutofit fontScale="25000" lnSpcReduction="20000"/>
          </a:bodyPr>
          <a:lstStyle/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Electrical Installation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Design &amp; Draughting Person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Automation &amp; Control (L4)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Digital (Construction)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Project Control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Machinist Advanced Manufacturing (L4)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Maintenance and Operations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Mechatronics Maintenance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Engineering – Technical Support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Hairdressing (L2, 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</a:t>
            </a: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Health &amp; Social Care </a:t>
            </a:r>
            <a:r>
              <a:rPr lang="en-US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</a:t>
            </a: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 (L2 &amp; L3)</a:t>
            </a:r>
            <a:r>
              <a:rPr lang="en-US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 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Human Resources</a:t>
            </a:r>
            <a:r>
              <a:rPr lang="en-US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 (L3)</a:t>
            </a:r>
          </a:p>
          <a:p>
            <a:pPr marL="257175" indent="-257175" defTabSz="685800">
              <a:lnSpc>
                <a:spcPct val="15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IT Solutions</a:t>
            </a:r>
            <a:r>
              <a:rPr lang="en-US" sz="48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 Technician (L3)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8B969387-D2AF-F05D-FFD7-9592A6853811}"/>
              </a:ext>
            </a:extLst>
          </p:cNvPr>
          <p:cNvSpPr txBox="1">
            <a:spLocks/>
          </p:cNvSpPr>
          <p:nvPr/>
        </p:nvSpPr>
        <p:spPr>
          <a:xfrm>
            <a:off x="8695944" y="1246505"/>
            <a:ext cx="33558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Lab Technician (L3)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Motor Vehicle – Maintenance &amp; Repair</a:t>
            </a: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 (L3)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Network Engineer</a:t>
            </a: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 (L4)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Oral Hygiene Practitioner (L4)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People Professional (L5)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Plumbing &amp; Heating</a:t>
            </a: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 (L3)​ 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Production Chef  (L2)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Property Maintenance Operative (L2)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Operational Departmental Manager (L5)</a:t>
            </a: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​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Teaching Assistant (L3)</a:t>
            </a:r>
          </a:p>
          <a:p>
            <a:pPr marL="257175" indent="-257175" defTabSz="685800">
              <a:lnSpc>
                <a:spcPct val="130000"/>
              </a:lnSpc>
              <a:spcBef>
                <a:spcPts val="0"/>
              </a:spcBef>
              <a:buClr>
                <a:srgbClr val="ED7D31"/>
              </a:buClr>
              <a:buSzPct val="100000"/>
              <a:buFont typeface="Wingdings" pitchFamily="2"/>
              <a:buChar char="§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kern="0" dirty="0">
                <a:solidFill>
                  <a:srgbClr val="000000"/>
                </a:solidFill>
                <a:latin typeface="Arial" pitchFamily="34"/>
                <a:ea typeface="ＭＳ Ｐゴシック" pitchFamily="34"/>
                <a:cs typeface="Arial" pitchFamily="34"/>
              </a:rPr>
              <a:t>Team Leading (L3)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203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984840A1-A373-FFE7-3D27-DA9EC90CF5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4142490"/>
              </p:ext>
            </p:extLst>
          </p:nvPr>
        </p:nvGraphicFramePr>
        <p:xfrm>
          <a:off x="643466" y="2118308"/>
          <a:ext cx="10900477" cy="3619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0430C819-5519-A000-088D-39B424F7E157}"/>
              </a:ext>
            </a:extLst>
          </p:cNvPr>
          <p:cNvSpPr txBox="1">
            <a:spLocks/>
          </p:cNvSpPr>
          <p:nvPr/>
        </p:nvSpPr>
        <p:spPr>
          <a:xfrm>
            <a:off x="1064504" y="648498"/>
            <a:ext cx="10058400" cy="10287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>
                <a:solidFill>
                  <a:srgbClr val="FFFFFF"/>
                </a:solidFill>
                <a:latin typeface="+mn-lt"/>
                <a:cs typeface="Arial"/>
              </a:rPr>
              <a:t>The application and assessment process</a:t>
            </a:r>
          </a:p>
        </p:txBody>
      </p:sp>
    </p:spTree>
    <p:extLst>
      <p:ext uri="{BB962C8B-B14F-4D97-AF65-F5344CB8AC3E}">
        <p14:creationId xmlns:p14="http://schemas.microsoft.com/office/powerpoint/2010/main" val="2352822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2A4FD-5DB0-272B-97DA-2732676BAB87}"/>
              </a:ext>
            </a:extLst>
          </p:cNvPr>
          <p:cNvSpPr txBox="1">
            <a:spLocks/>
          </p:cNvSpPr>
          <p:nvPr/>
        </p:nvSpPr>
        <p:spPr>
          <a:xfrm>
            <a:off x="1099457" y="332137"/>
            <a:ext cx="9298980" cy="1397175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GB" sz="3600" b="1">
              <a:solidFill>
                <a:schemeClr val="accent5"/>
              </a:solidFill>
              <a:ea typeface="+mj-ea"/>
              <a:cs typeface="Arial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1">
                <a:solidFill>
                  <a:schemeClr val="accent5"/>
                </a:solidFill>
                <a:ea typeface="+mj-ea"/>
                <a:cs typeface="Arial"/>
              </a:rPr>
              <a:t>During your apprenticeship programme</a:t>
            </a:r>
            <a:endParaRPr lang="en-US" sz="3600" b="1">
              <a:solidFill>
                <a:schemeClr val="accent5"/>
              </a:solidFill>
              <a:ea typeface="+mj-ea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F19E1-CED0-8555-577F-1418F0B3C95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964" y="905164"/>
            <a:ext cx="2035079" cy="305261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08C254-D4EC-0269-9F44-0CB4C10AF5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964" y="4174835"/>
            <a:ext cx="2035079" cy="1526309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5C64C66-2B64-0627-CAA5-C3828CBBE1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4050552"/>
              </p:ext>
            </p:extLst>
          </p:nvPr>
        </p:nvGraphicFramePr>
        <p:xfrm>
          <a:off x="1099457" y="1835268"/>
          <a:ext cx="8128000" cy="3436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800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CUC Apprenticeships &amp; Skills">
            <a:extLst>
              <a:ext uri="{FF2B5EF4-FFF2-40B4-BE49-F238E27FC236}">
                <a16:creationId xmlns:a16="http://schemas.microsoft.com/office/drawing/2014/main" id="{B3677540-1650-F4AD-AAF0-B36E7D2456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888" r="15152" b="857"/>
          <a:stretch/>
        </p:blipFill>
        <p:spPr>
          <a:xfrm>
            <a:off x="9073050" y="1294780"/>
            <a:ext cx="2971830" cy="26397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F01BFC-889C-B101-D971-B228F484B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3533" y="111126"/>
            <a:ext cx="10402712" cy="921045"/>
          </a:xfrm>
        </p:spPr>
        <p:txBody>
          <a:bodyPr>
            <a:normAutofit/>
          </a:bodyPr>
          <a:lstStyle/>
          <a:p>
            <a:r>
              <a:rPr lang="en-GB" sz="3200" b="1">
                <a:solidFill>
                  <a:srgbClr val="7030A0"/>
                </a:solidFill>
                <a:latin typeface="Arial"/>
                <a:cs typeface="Arial"/>
              </a:rPr>
              <a:t>How to find Apprenticeship Vacancies?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96E46-D70B-EDDA-AF33-D2090AC27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557" y="1710805"/>
            <a:ext cx="8003115" cy="350363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>
                <a:ea typeface="+mn-lt"/>
                <a:cs typeface="+mn-lt"/>
              </a:rPr>
              <a:t>National apprentice service - </a:t>
            </a: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  <a:hlinkClick r:id="rId3"/>
              </a:rPr>
              <a:t>Find an apprenticeship - GOV.UK (www.gov.uk)</a:t>
            </a:r>
            <a:endParaRPr lang="en-GB" sz="180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r>
              <a:rPr lang="en-GB" sz="1800" err="1">
                <a:ea typeface="Calibri" panose="020F0502020204030204"/>
                <a:cs typeface="Calibri" panose="020F0502020204030204"/>
              </a:rPr>
              <a:t>NotGoingToUni</a:t>
            </a:r>
            <a:r>
              <a:rPr lang="en-GB" sz="1800">
                <a:ea typeface="Calibri" panose="020F0502020204030204"/>
                <a:cs typeface="Calibri" panose="020F0502020204030204"/>
              </a:rPr>
              <a:t> -</a:t>
            </a: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  <a:hlinkClick r:id="rId4"/>
              </a:rPr>
              <a:t>NGTU | Home (notgoingtouni.co.uk)</a:t>
            </a:r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r>
              <a:rPr lang="en-GB" sz="1800">
                <a:ea typeface="Calibri" panose="020F0502020204030204"/>
                <a:cs typeface="Calibri" panose="020F0502020204030204"/>
              </a:rPr>
              <a:t>Indeed -</a:t>
            </a:r>
            <a:endParaRPr lang="en-GB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  <a:hlinkClick r:id="rId5"/>
              </a:rPr>
              <a:t>Job Search | Indeed</a:t>
            </a:r>
            <a:endParaRPr lang="en-GB" sz="1800">
              <a:ea typeface="+mn-lt"/>
              <a:cs typeface="+mn-lt"/>
            </a:endParaRPr>
          </a:p>
          <a:p>
            <a:endParaRPr lang="en-GB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Our official website</a:t>
            </a: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  <a:hlinkClick r:id="rId6"/>
              </a:rPr>
              <a:t>Home - HRUC Apprenticeships &amp; Skills (hcuc.ac.uk)</a:t>
            </a:r>
            <a:endParaRPr lang="en-GB" sz="1800"/>
          </a:p>
          <a:p>
            <a:pPr marL="0" indent="0">
              <a:buNone/>
            </a:pPr>
            <a:endParaRPr lang="en-GB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C8422B-0588-AEE5-9C73-3DE1F14F0177}"/>
              </a:ext>
            </a:extLst>
          </p:cNvPr>
          <p:cNvSpPr/>
          <p:nvPr/>
        </p:nvSpPr>
        <p:spPr>
          <a:xfrm>
            <a:off x="396656" y="1033396"/>
            <a:ext cx="10772382" cy="52191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ea typeface="Calibri"/>
                <a:cs typeface="Calibri"/>
              </a:rPr>
              <a:t>Discover our apprenticeship opportunities on all the platforms below </a:t>
            </a:r>
          </a:p>
        </p:txBody>
      </p:sp>
      <p:pic>
        <p:nvPicPr>
          <p:cNvPr id="8" name="Picture 7" descr="Indeed's logo and icon | Indeed Design">
            <a:extLst>
              <a:ext uri="{FF2B5EF4-FFF2-40B4-BE49-F238E27FC236}">
                <a16:creationId xmlns:a16="http://schemas.microsoft.com/office/drawing/2014/main" id="{100CE278-9F68-6BDE-C435-1575831000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2170" y="2699983"/>
            <a:ext cx="4325814" cy="2474036"/>
          </a:xfrm>
          <a:prstGeom prst="rect">
            <a:avLst/>
          </a:prstGeom>
        </p:spPr>
      </p:pic>
      <p:pic>
        <p:nvPicPr>
          <p:cNvPr id="7" name="Picture 6" descr="Find an apprenticeship - GOV.UK">
            <a:extLst>
              <a:ext uri="{FF2B5EF4-FFF2-40B4-BE49-F238E27FC236}">
                <a16:creationId xmlns:a16="http://schemas.microsoft.com/office/drawing/2014/main" id="{4B6A371A-A963-ED22-6AF9-A63230B2CA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86092" y="3401419"/>
            <a:ext cx="2743200" cy="1442392"/>
          </a:xfrm>
          <a:prstGeom prst="rect">
            <a:avLst/>
          </a:prstGeom>
        </p:spPr>
      </p:pic>
      <p:pic>
        <p:nvPicPr>
          <p:cNvPr id="5" name="Picture 4" descr="A black and blue logo&#10;&#10;Description automatically generated">
            <a:extLst>
              <a:ext uri="{FF2B5EF4-FFF2-40B4-BE49-F238E27FC236}">
                <a16:creationId xmlns:a16="http://schemas.microsoft.com/office/drawing/2014/main" id="{1EB911C7-FCB3-C38C-19D1-33443C3F4B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2938" y="2047904"/>
            <a:ext cx="2743200" cy="117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73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EDACC-97B2-05DA-0D12-834F1F759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2898" y="46148"/>
            <a:ext cx="10515600" cy="1325563"/>
          </a:xfrm>
        </p:spPr>
        <p:txBody>
          <a:bodyPr/>
          <a:lstStyle/>
          <a:p>
            <a:r>
              <a:rPr lang="en-GB" sz="4000" b="1">
                <a:solidFill>
                  <a:srgbClr val="7030A0"/>
                </a:solidFill>
                <a:latin typeface="Arial" pitchFamily="34"/>
                <a:cs typeface="Arial" pitchFamily="34"/>
              </a:rPr>
              <a:t>Contact</a:t>
            </a:r>
            <a:r>
              <a:rPr lang="en-GB">
                <a:ea typeface="Calibri Light"/>
                <a:cs typeface="Calibri Light"/>
              </a:rPr>
              <a:t> </a:t>
            </a:r>
            <a:r>
              <a:rPr lang="en-GB" sz="4000" b="1">
                <a:solidFill>
                  <a:srgbClr val="7030A0"/>
                </a:solidFill>
                <a:latin typeface="Arial" pitchFamily="34"/>
                <a:cs typeface="Arial" pitchFamily="34"/>
              </a:rPr>
              <a:t>Us</a:t>
            </a:r>
            <a:r>
              <a:rPr lang="en-GB">
                <a:ea typeface="Calibri Light"/>
                <a:cs typeface="Calibri Light"/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0B2C-B82D-79FB-D20C-7F1BE1C74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662" y="1728488"/>
            <a:ext cx="3047540" cy="402043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1800" b="1" dirty="0">
                <a:ea typeface="+mn-lt"/>
                <a:cs typeface="+mn-lt"/>
              </a:rPr>
              <a:t>Call Harrow: </a:t>
            </a:r>
            <a:endParaRPr lang="en-GB" sz="1800" b="1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Alice Armson </a:t>
            </a:r>
            <a:endParaRPr lang="en-GB" sz="18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01895 853 631</a:t>
            </a:r>
            <a:endParaRPr lang="en-GB" sz="18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  <a:hlinkClick r:id="rId2"/>
              </a:rPr>
              <a:t>aarmson@uxbridgecollege.ac.uk</a:t>
            </a:r>
            <a:endParaRPr lang="en-GB" sz="18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 dirty="0">
              <a:ea typeface="Calibri" panose="020F0502020204030204"/>
              <a:cs typeface="Calibri" panose="020F0502020204030204"/>
            </a:endParaRPr>
          </a:p>
          <a:p>
            <a:pPr>
              <a:buNone/>
            </a:pPr>
            <a:r>
              <a:rPr lang="en-GB" sz="1800" b="1" dirty="0">
                <a:ea typeface="+mn-lt"/>
                <a:cs typeface="+mn-lt"/>
              </a:rPr>
              <a:t>Call Hayes:</a:t>
            </a:r>
            <a:endParaRPr lang="en-GB" sz="1800" b="1" dirty="0">
              <a:ea typeface="Calibri"/>
              <a:cs typeface="Calibri"/>
            </a:endParaRPr>
          </a:p>
          <a:p>
            <a:pPr>
              <a:buNone/>
            </a:pPr>
            <a:r>
              <a:rPr lang="en-GB" sz="1800" dirty="0">
                <a:ea typeface="+mn-lt"/>
                <a:cs typeface="+mn-lt"/>
              </a:rPr>
              <a:t>Khadija Nadeem </a:t>
            </a:r>
          </a:p>
          <a:p>
            <a:pPr>
              <a:buNone/>
            </a:pPr>
            <a:r>
              <a:rPr lang="en-GB" sz="1800" dirty="0">
                <a:ea typeface="+mn-lt"/>
                <a:cs typeface="+mn-lt"/>
              </a:rPr>
              <a:t>01895 853 655  </a:t>
            </a:r>
            <a:endParaRPr lang="en-GB" sz="1800" dirty="0"/>
          </a:p>
          <a:p>
            <a:pPr>
              <a:buNone/>
            </a:pPr>
            <a:r>
              <a:rPr lang="en-GB" sz="1800" dirty="0">
                <a:ea typeface="+mn-lt"/>
                <a:cs typeface="+mn-lt"/>
                <a:hlinkClick r:id="rId3"/>
              </a:rPr>
              <a:t>knadeem@uxbridgecollege.ac.uk</a:t>
            </a:r>
            <a:endParaRPr lang="en-GB" sz="1800" dirty="0"/>
          </a:p>
          <a:p>
            <a:pPr>
              <a:buNone/>
            </a:pPr>
            <a:endParaRPr lang="en-GB" sz="1800" dirty="0">
              <a:ea typeface="Calibri"/>
              <a:cs typeface="Calibri"/>
            </a:endParaRPr>
          </a:p>
          <a:p>
            <a:pPr>
              <a:buNone/>
            </a:pPr>
            <a:r>
              <a:rPr lang="en-GB" sz="1800" b="1" dirty="0">
                <a:ea typeface="Calibri"/>
                <a:cs typeface="Calibri"/>
              </a:rPr>
              <a:t>Call Hayes:</a:t>
            </a:r>
          </a:p>
          <a:p>
            <a:pPr>
              <a:buNone/>
            </a:pPr>
            <a:r>
              <a:rPr lang="en-GB" sz="1800" dirty="0">
                <a:ea typeface="Calibri"/>
                <a:cs typeface="Calibri"/>
              </a:rPr>
              <a:t>Akiriti Chauhan</a:t>
            </a:r>
            <a:endParaRPr lang="en-GB" dirty="0">
              <a:ea typeface="Calibri"/>
              <a:cs typeface="Calibri"/>
            </a:endParaRPr>
          </a:p>
          <a:p>
            <a:pPr>
              <a:buNone/>
            </a:pPr>
            <a:r>
              <a:rPr lang="en-GB" sz="1800" dirty="0">
                <a:ea typeface="+mn-lt"/>
                <a:cs typeface="+mn-lt"/>
              </a:rPr>
              <a:t>01895471165</a:t>
            </a:r>
            <a:endParaRPr lang="en-GB" dirty="0"/>
          </a:p>
          <a:p>
            <a:pPr>
              <a:buNone/>
            </a:pPr>
            <a:r>
              <a:rPr lang="en-GB" sz="1800" dirty="0">
                <a:ea typeface="+mn-lt"/>
                <a:cs typeface="+mn-lt"/>
                <a:hlinkClick r:id="rId4"/>
              </a:rPr>
              <a:t>akiriti.chauhan@hruc.ac.uk</a:t>
            </a:r>
            <a:r>
              <a:rPr lang="en-GB" sz="1800" dirty="0">
                <a:ea typeface="+mn-lt"/>
                <a:cs typeface="+mn-lt"/>
              </a:rPr>
              <a:t> </a:t>
            </a:r>
            <a:endParaRPr lang="en-GB" dirty="0"/>
          </a:p>
          <a:p>
            <a:pPr>
              <a:buNone/>
            </a:pPr>
            <a:endParaRPr lang="en-GB" sz="1800" dirty="0">
              <a:ea typeface="Calibri"/>
              <a:cs typeface="Calibri"/>
            </a:endParaRPr>
          </a:p>
          <a:p>
            <a:pPr>
              <a:buNone/>
            </a:pPr>
            <a:endParaRPr lang="en-GB" sz="18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1800" dirty="0">
              <a:ea typeface="Calibri"/>
              <a:cs typeface="Calibri"/>
            </a:endParaRPr>
          </a:p>
          <a:p>
            <a:endParaRPr lang="en-GB" sz="1800" dirty="0">
              <a:ea typeface="Calibri"/>
              <a:cs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33395-D587-25FF-07AB-BDB7309B65F8}"/>
              </a:ext>
            </a:extLst>
          </p:cNvPr>
          <p:cNvSpPr/>
          <p:nvPr/>
        </p:nvSpPr>
        <p:spPr>
          <a:xfrm>
            <a:off x="955946" y="1175049"/>
            <a:ext cx="4440842" cy="3987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ea typeface="Calibri"/>
                <a:cs typeface="Calibri"/>
              </a:rPr>
              <a:t>Recruitment Team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9FAD39-54E0-01D7-F166-A401229B81F6}"/>
              </a:ext>
            </a:extLst>
          </p:cNvPr>
          <p:cNvSpPr/>
          <p:nvPr/>
        </p:nvSpPr>
        <p:spPr>
          <a:xfrm>
            <a:off x="6866094" y="1175050"/>
            <a:ext cx="4719455" cy="3987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ea typeface="Calibri"/>
                <a:cs typeface="Calibri"/>
              </a:rPr>
              <a:t>Business development Consultants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41D72F-0356-EC42-D81E-D64C481F1E35}"/>
              </a:ext>
            </a:extLst>
          </p:cNvPr>
          <p:cNvSpPr txBox="1"/>
          <p:nvPr/>
        </p:nvSpPr>
        <p:spPr>
          <a:xfrm>
            <a:off x="6897512" y="1920993"/>
            <a:ext cx="2743200" cy="22108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 b="1">
                <a:ea typeface="+mn-lt"/>
                <a:cs typeface="+mn-lt"/>
              </a:rPr>
              <a:t>Wellesley Lawson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>
                <a:ea typeface="+mn-lt"/>
                <a:cs typeface="+mn-lt"/>
              </a:rPr>
              <a:t>+441895 853337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>
                <a:ea typeface="+mn-lt"/>
                <a:cs typeface="+mn-lt"/>
              </a:rPr>
              <a:t>wlawson@uxbridgecollege.ac.uk</a:t>
            </a:r>
          </a:p>
          <a:p>
            <a:endParaRPr lang="en-US" sz="1500">
              <a:ea typeface="+mn-lt"/>
              <a:cs typeface="+mn-lt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 b="1">
                <a:ea typeface="+mn-lt"/>
                <a:cs typeface="+mn-lt"/>
              </a:rPr>
              <a:t>Natalina Powney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>
                <a:ea typeface="+mn-lt"/>
                <a:cs typeface="+mn-lt"/>
              </a:rPr>
              <a:t>+442089096270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en-US" sz="1500">
                <a:ea typeface="+mn-lt"/>
                <a:cs typeface="+mn-lt"/>
              </a:rPr>
              <a:t>npowney@hcuc.ac.uk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671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r code&#10;&#10;Description automatically generated">
            <a:extLst>
              <a:ext uri="{FF2B5EF4-FFF2-40B4-BE49-F238E27FC236}">
                <a16:creationId xmlns:a16="http://schemas.microsoft.com/office/drawing/2014/main" id="{FFFE6363-A73C-9282-7203-B02D2B14E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3" y="1304111"/>
            <a:ext cx="4137660" cy="413766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0AB65D-2D5F-462B-91D5-0B21D19D9856}"/>
              </a:ext>
            </a:extLst>
          </p:cNvPr>
          <p:cNvSpPr txBox="1"/>
          <p:nvPr/>
        </p:nvSpPr>
        <p:spPr>
          <a:xfrm>
            <a:off x="2915097" y="117940"/>
            <a:ext cx="6395476" cy="62378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noAutofit/>
          </a:bodyPr>
          <a:lstStyle/>
          <a:p>
            <a:pPr algn="ctr" defTabSz="6858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700" b="1">
                <a:solidFill>
                  <a:srgbClr val="7030A0"/>
                </a:solidFill>
                <a:latin typeface="Arial" pitchFamily="34"/>
                <a:cs typeface="Arial" pitchFamily="34"/>
              </a:rPr>
              <a:t>Please click the QR code to apply for Apprenticeships at HRUC</a:t>
            </a:r>
          </a:p>
        </p:txBody>
      </p:sp>
    </p:spTree>
    <p:extLst>
      <p:ext uri="{BB962C8B-B14F-4D97-AF65-F5344CB8AC3E}">
        <p14:creationId xmlns:p14="http://schemas.microsoft.com/office/powerpoint/2010/main" val="95507784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HRUC Colour Sc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3B8F"/>
      </a:accent1>
      <a:accent2>
        <a:srgbClr val="CB0935"/>
      </a:accent2>
      <a:accent3>
        <a:srgbClr val="004C93"/>
      </a:accent3>
      <a:accent4>
        <a:srgbClr val="0092A7"/>
      </a:accent4>
      <a:accent5>
        <a:srgbClr val="000000"/>
      </a:accent5>
      <a:accent6>
        <a:srgbClr val="583B8F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0833bf2-42e2-44c6-b1b8-720ffcffa578">
      <Terms xmlns="http://schemas.microsoft.com/office/infopath/2007/PartnerControls"/>
    </lcf76f155ced4ddcb4097134ff3c332f>
    <TaxCatchAll xmlns="3655a180-7949-42d8-8315-d7050e8976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DA8504C571A2449CF3080A7D6A6F58" ma:contentTypeVersion="16" ma:contentTypeDescription="Create a new document." ma:contentTypeScope="" ma:versionID="4a686c9607e05a5aa6366400628f37d5">
  <xsd:schema xmlns:xsd="http://www.w3.org/2001/XMLSchema" xmlns:xs="http://www.w3.org/2001/XMLSchema" xmlns:p="http://schemas.microsoft.com/office/2006/metadata/properties" xmlns:ns2="80833bf2-42e2-44c6-b1b8-720ffcffa578" xmlns:ns3="3655a180-7949-42d8-8315-d7050e8976d8" targetNamespace="http://schemas.microsoft.com/office/2006/metadata/properties" ma:root="true" ma:fieldsID="24b58b5e3382650bfb952610757bc16f" ns2:_="" ns3:_="">
    <xsd:import namespace="80833bf2-42e2-44c6-b1b8-720ffcffa578"/>
    <xsd:import namespace="3655a180-7949-42d8-8315-d7050e8976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833bf2-42e2-44c6-b1b8-720ffcffa5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392e2100-e133-4bf6-a7b8-78e6c99fda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55a180-7949-42d8-8315-d7050e8976d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aa7d5b9-8396-42ce-9c8b-5ecf4e88d605}" ma:internalName="TaxCatchAll" ma:showField="CatchAllData" ma:web="3655a180-7949-42d8-8315-d7050e8976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AF7189-65F4-41FD-B0E1-6BC7CFD78BC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ADC6041-00E4-47E7-B4C4-F8331D526EC8}">
  <ds:schemaRefs>
    <ds:schemaRef ds:uri="0e21b40c-338b-4dbd-b781-d2ed9eb81691"/>
    <ds:schemaRef ds:uri="1e2766d6-e5ec-4876-9b86-43bb2480d0c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1004A44-1F33-4F72-92EC-54689155F6C8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661</Words>
  <Application>Microsoft Office PowerPoint</Application>
  <PresentationFormat>Widescreen</PresentationFormat>
  <Paragraphs>102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Custom Design</vt:lpstr>
      <vt:lpstr>1_Office Theme</vt:lpstr>
      <vt:lpstr>PowerPoint Presentation</vt:lpstr>
      <vt:lpstr>PowerPoint Presentation</vt:lpstr>
      <vt:lpstr>PowerPoint Presentation</vt:lpstr>
      <vt:lpstr> HRUC Apprenticeship Offer  </vt:lpstr>
      <vt:lpstr>PowerPoint Presentation</vt:lpstr>
      <vt:lpstr>PowerPoint Presentation</vt:lpstr>
      <vt:lpstr>How to find Apprenticeship Vacancies?</vt:lpstr>
      <vt:lpstr>Contact Us.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Coutinho</dc:creator>
  <cp:lastModifiedBy>Alice Armson</cp:lastModifiedBy>
  <cp:revision>3</cp:revision>
  <dcterms:created xsi:type="dcterms:W3CDTF">2023-01-18T10:33:38Z</dcterms:created>
  <dcterms:modified xsi:type="dcterms:W3CDTF">2024-01-08T10:05:30Z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0x010100F0DA8504C571A2449CF3080A7D6A6F58</vt:lpwstr>
  </property>
  <property fmtid="{D5CDD505-2E9C-101B-9397-08002B2CF9AE}" pid="3" name="MSIP_Label_649d3aa1-a3fe-4344-a8c9-e8808d790e49_Enabled">
    <vt:lpwstr>true</vt:lpwstr>
  </property>
  <property fmtid="{D5CDD505-2E9C-101B-9397-08002B2CF9AE}" pid="4" name="MSIP_Label_649d3aa1-a3fe-4344-a8c9-e8808d790e49_SetDate">
    <vt:lpwstr>2023-03-28T21:10:37Z</vt:lpwstr>
  </property>
  <property fmtid="{D5CDD505-2E9C-101B-9397-08002B2CF9AE}" pid="5" name="MSIP_Label_649d3aa1-a3fe-4344-a8c9-e8808d790e49_Method">
    <vt:lpwstr>Standard</vt:lpwstr>
  </property>
  <property fmtid="{D5CDD505-2E9C-101B-9397-08002B2CF9AE}" pid="6" name="MSIP_Label_649d3aa1-a3fe-4344-a8c9-e8808d790e49_Name">
    <vt:lpwstr>defa4170-0d19-0005-0004-bc88714345d2</vt:lpwstr>
  </property>
  <property fmtid="{D5CDD505-2E9C-101B-9397-08002B2CF9AE}" pid="7" name="MSIP_Label_649d3aa1-a3fe-4344-a8c9-e8808d790e49_SiteId">
    <vt:lpwstr>d09920b6-7504-4433-8c2c-33102485a01d</vt:lpwstr>
  </property>
  <property fmtid="{D5CDD505-2E9C-101B-9397-08002B2CF9AE}" pid="8" name="MSIP_Label_649d3aa1-a3fe-4344-a8c9-e8808d790e49_ActionId">
    <vt:lpwstr>49bd9cc0-3c5a-473e-88c6-485018a45018</vt:lpwstr>
  </property>
  <property fmtid="{D5CDD505-2E9C-101B-9397-08002B2CF9AE}" pid="9" name="MSIP_Label_649d3aa1-a3fe-4344-a8c9-e8808d790e49_ContentBits">
    <vt:lpwstr>0</vt:lpwstr>
  </property>
</Properties>
</file>